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8" r:id="rId3"/>
    <p:sldId id="259" r:id="rId4"/>
    <p:sldId id="318" r:id="rId5"/>
    <p:sldId id="261" r:id="rId6"/>
    <p:sldId id="262" r:id="rId7"/>
    <p:sldId id="292" r:id="rId8"/>
    <p:sldId id="263" r:id="rId9"/>
    <p:sldId id="320" r:id="rId10"/>
    <p:sldId id="321" r:id="rId11"/>
    <p:sldId id="279" r:id="rId12"/>
    <p:sldId id="270" r:id="rId13"/>
    <p:sldId id="271" r:id="rId14"/>
    <p:sldId id="317" r:id="rId15"/>
    <p:sldId id="294" r:id="rId16"/>
    <p:sldId id="308" r:id="rId17"/>
    <p:sldId id="281" r:id="rId18"/>
    <p:sldId id="282" r:id="rId19"/>
    <p:sldId id="293" r:id="rId20"/>
    <p:sldId id="307" r:id="rId21"/>
    <p:sldId id="273" r:id="rId22"/>
    <p:sldId id="275" r:id="rId23"/>
    <p:sldId id="285" r:id="rId24"/>
    <p:sldId id="288" r:id="rId25"/>
    <p:sldId id="289" r:id="rId26"/>
    <p:sldId id="274" r:id="rId27"/>
    <p:sldId id="283"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284" r:id="rId41"/>
    <p:sldId id="291" r:id="rId42"/>
    <p:sldId id="276" r:id="rId43"/>
    <p:sldId id="319"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Quattrocento Sans" panose="020B05020500000200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hCBAVK+yr6NNPnTRdvUIAtfoU+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335564-0A44-4B5D-A15C-D0663D136527}">
  <a:tblStyle styleId="{E3335564-0A44-4B5D-A15C-D0663D136527}"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snapToGrid="0">
      <p:cViewPr varScale="1">
        <p:scale>
          <a:sx n="81" d="100"/>
          <a:sy n="81" d="100"/>
        </p:scale>
        <p:origin x="72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6" name="Google Shape;2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4"/>
          <p:cNvSpPr>
            <a:spLocks noGrp="1"/>
          </p:cNvSpPr>
          <p:nvPr>
            <p:ph type="pic" idx="2"/>
          </p:nvPr>
        </p:nvSpPr>
        <p:spPr>
          <a:xfrm>
            <a:off x="5183188" y="987425"/>
            <a:ext cx="6172200" cy="4873625"/>
          </a:xfrm>
          <a:prstGeom prst="rect">
            <a:avLst/>
          </a:prstGeom>
          <a:noFill/>
          <a:ln>
            <a:noFill/>
          </a:ln>
        </p:spPr>
      </p:sp>
      <p:sp>
        <p:nvSpPr>
          <p:cNvPr id="68" name="Google Shape;68;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title"/>
          </p:nvPr>
        </p:nvSpPr>
        <p:spPr>
          <a:xfrm>
            <a:off x="838200" y="76654"/>
            <a:ext cx="10515600" cy="99192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000000"/>
              </a:buClr>
              <a:buSzPct val="100000"/>
              <a:buFont typeface="Times New Roman"/>
              <a:buNone/>
            </a:pPr>
            <a:r>
              <a:rPr lang="en-US" sz="3200" b="1" i="0" u="none" strike="noStrike" dirty="0">
                <a:solidFill>
                  <a:srgbClr val="000000"/>
                </a:solidFill>
                <a:latin typeface="Times New Roman"/>
                <a:ea typeface="Times New Roman"/>
                <a:cs typeface="Times New Roman"/>
                <a:sym typeface="Times New Roman"/>
              </a:rPr>
              <a:t>BANGALORE INSTITUTE OF TECHNOLOGY</a:t>
            </a:r>
            <a:r>
              <a:rPr lang="en-US" sz="3200" b="0" i="0" dirty="0">
                <a:solidFill>
                  <a:srgbClr val="000000"/>
                </a:solidFill>
                <a:latin typeface="Times New Roman"/>
                <a:ea typeface="Times New Roman"/>
                <a:cs typeface="Times New Roman"/>
                <a:sym typeface="Times New Roman"/>
              </a:rPr>
              <a:t>​</a:t>
            </a:r>
            <a:br>
              <a:rPr lang="en-US" sz="3200" b="0" i="0" dirty="0">
                <a:solidFill>
                  <a:srgbClr val="000000"/>
                </a:solidFill>
                <a:latin typeface="Times New Roman"/>
                <a:ea typeface="Times New Roman"/>
                <a:cs typeface="Times New Roman"/>
                <a:sym typeface="Times New Roman"/>
              </a:rPr>
            </a:br>
            <a:r>
              <a:rPr lang="en-US" sz="2000" b="0" i="0" u="none" strike="noStrike" dirty="0">
                <a:solidFill>
                  <a:srgbClr val="000000"/>
                </a:solidFill>
                <a:latin typeface="Times New Roman"/>
                <a:ea typeface="Times New Roman"/>
                <a:cs typeface="Times New Roman"/>
                <a:sym typeface="Times New Roman"/>
              </a:rPr>
              <a:t>Department of Information Science &amp; Engineering </a:t>
            </a:r>
            <a:endParaRPr sz="4000" dirty="0">
              <a:latin typeface="Times New Roman"/>
              <a:ea typeface="Times New Roman"/>
              <a:cs typeface="Times New Roman"/>
              <a:sym typeface="Times New Roman"/>
            </a:endParaRPr>
          </a:p>
        </p:txBody>
      </p:sp>
      <p:pic>
        <p:nvPicPr>
          <p:cNvPr id="103" name="Google Shape;103;p1"/>
          <p:cNvPicPr preferRelativeResize="0"/>
          <p:nvPr/>
        </p:nvPicPr>
        <p:blipFill rotWithShape="1">
          <a:blip r:embed="rId3">
            <a:alphaModFix/>
          </a:blip>
          <a:srcRect/>
          <a:stretch/>
        </p:blipFill>
        <p:spPr>
          <a:xfrm>
            <a:off x="474420" y="154244"/>
            <a:ext cx="1004016" cy="991919"/>
          </a:xfrm>
          <a:prstGeom prst="rect">
            <a:avLst/>
          </a:prstGeom>
          <a:noFill/>
          <a:ln>
            <a:noFill/>
          </a:ln>
        </p:spPr>
      </p:pic>
      <p:pic>
        <p:nvPicPr>
          <p:cNvPr id="104" name="Google Shape;104;p1"/>
          <p:cNvPicPr preferRelativeResize="0"/>
          <p:nvPr/>
        </p:nvPicPr>
        <p:blipFill rotWithShape="1">
          <a:blip r:embed="rId4">
            <a:alphaModFix/>
          </a:blip>
          <a:srcRect/>
          <a:stretch/>
        </p:blipFill>
        <p:spPr>
          <a:xfrm>
            <a:off x="10683696" y="76653"/>
            <a:ext cx="1207917" cy="1069510"/>
          </a:xfrm>
          <a:prstGeom prst="rect">
            <a:avLst/>
          </a:prstGeom>
          <a:noFill/>
          <a:ln>
            <a:noFill/>
          </a:ln>
        </p:spPr>
      </p:pic>
      <p:sp>
        <p:nvSpPr>
          <p:cNvPr id="105" name="Google Shape;105;p1"/>
          <p:cNvSpPr txBox="1"/>
          <p:nvPr/>
        </p:nvSpPr>
        <p:spPr>
          <a:xfrm>
            <a:off x="0" y="1235393"/>
            <a:ext cx="12191999" cy="437436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0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PRESENTATION ON</a:t>
            </a:r>
            <a:endParaRPr lang="en-US" dirty="0">
              <a:latin typeface="Times New Roman" panose="02020603050405020304" pitchFamily="18" charset="0"/>
              <a:cs typeface="Times New Roman" panose="02020603050405020304" pitchFamily="18" charset="0"/>
            </a:endParaRPr>
          </a:p>
          <a:p>
            <a:pPr marL="0" marR="0" lvl="0" indent="0" algn="ctr" rtl="0">
              <a:spcBef>
                <a:spcPts val="600"/>
              </a:spcBef>
              <a:spcAft>
                <a:spcPts val="600"/>
              </a:spcAft>
              <a:buNone/>
            </a:pPr>
            <a:r>
              <a:rPr lang="en-US" sz="24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"Analysis of Threat Intelligence-based Network Attack using Machine Learning”</a:t>
            </a:r>
          </a:p>
          <a:p>
            <a:pPr marL="0" marR="0" algn="ctr">
              <a:lnSpc>
                <a:spcPct val="150000"/>
              </a:lnSpc>
              <a:spcBef>
                <a:spcPts val="0"/>
              </a:spcBef>
              <a:spcAft>
                <a:spcPts val="0"/>
              </a:spcAf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Submitted in the partial fulfillment of the requirements for the award of the degree of</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Master of Technology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COMPUTER NETWORK ENGINEERING </a:t>
            </a:r>
            <a:endParaRPr lang="en-US" sz="1800" b="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a:p>
            <a:pPr marL="0" marR="0" lvl="0" indent="0" algn="ctr" rtl="0">
              <a:lnSpc>
                <a:spcPct val="150000"/>
              </a:lnSpc>
              <a:spcBef>
                <a:spcPts val="0"/>
              </a:spcBef>
              <a:spcAft>
                <a:spcPts val="0"/>
              </a:spcAft>
              <a:buNone/>
            </a:pPr>
            <a:r>
              <a:rPr lang="en-US" sz="1800" b="0" i="1"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Presented  by</a:t>
            </a:r>
            <a:r>
              <a:rPr lang="en-US"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a:t>
            </a:r>
            <a:endParaRPr sz="1800" b="0" i="0" u="none" strike="noStrike" cap="none" dirty="0">
              <a:solidFill>
                <a:srgbClr val="000000"/>
              </a:solidFill>
              <a:latin typeface="Times New Roman" panose="02020603050405020304" pitchFamily="18" charset="0"/>
              <a:ea typeface="Quattrocento Sans"/>
              <a:cs typeface="Times New Roman" panose="02020603050405020304" pitchFamily="18" charset="0"/>
              <a:sym typeface="Quattrocento Sans"/>
            </a:endParaRPr>
          </a:p>
          <a:p>
            <a:pPr marL="0" marR="0" lvl="0" indent="0" algn="ctr" rtl="0">
              <a:lnSpc>
                <a:spcPct val="150000"/>
              </a:lnSpc>
              <a:spcBef>
                <a:spcPts val="0"/>
              </a:spcBef>
              <a:spcAft>
                <a:spcPts val="0"/>
              </a:spcAft>
              <a:buNone/>
            </a:pPr>
            <a:r>
              <a:rPr lang="en-US" sz="20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                      Ankita V </a:t>
            </a:r>
            <a:r>
              <a:rPr lang="en-US" sz="2000" b="1" i="0" u="none" strike="noStrike" cap="none" dirty="0" err="1">
                <a:solidFill>
                  <a:srgbClr val="000000"/>
                </a:solidFill>
                <a:latin typeface="Times New Roman" panose="02020603050405020304" pitchFamily="18" charset="0"/>
                <a:ea typeface="Calibri"/>
                <a:cs typeface="Times New Roman" panose="02020603050405020304" pitchFamily="18" charset="0"/>
                <a:sym typeface="Calibri"/>
              </a:rPr>
              <a:t>Shet</a:t>
            </a:r>
            <a:r>
              <a:rPr lang="en-US" sz="20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                        </a:t>
            </a:r>
            <a:endParaRPr lang="en-US" sz="2000" b="1" dirty="0">
              <a:latin typeface="Times New Roman" panose="02020603050405020304" pitchFamily="18" charset="0"/>
              <a:ea typeface="Calibri"/>
              <a:cs typeface="Times New Roman" panose="02020603050405020304" pitchFamily="18" charset="0"/>
              <a:sym typeface="Calibri"/>
            </a:endParaRPr>
          </a:p>
          <a:p>
            <a:pPr marL="0" marR="0" lvl="0" indent="0" algn="ctr" rtl="0">
              <a:lnSpc>
                <a:spcPct val="150000"/>
              </a:lnSpc>
              <a:spcBef>
                <a:spcPts val="0"/>
              </a:spcBef>
              <a:spcAft>
                <a:spcPts val="0"/>
              </a:spcAft>
              <a:buNone/>
            </a:pPr>
            <a:r>
              <a:rPr lang="en-US" sz="20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1BI20SCN01</a:t>
            </a:r>
            <a:r>
              <a:rPr lang="en-US"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a:t>
            </a:r>
            <a:endParaRPr sz="1800" b="0" i="0" u="none" strike="noStrike" cap="none" dirty="0">
              <a:solidFill>
                <a:srgbClr val="000000"/>
              </a:solidFill>
              <a:latin typeface="Times New Roman" panose="02020603050405020304" pitchFamily="18" charset="0"/>
              <a:ea typeface="Quattrocento Sans"/>
              <a:cs typeface="Times New Roman" panose="02020603050405020304" pitchFamily="18" charset="0"/>
              <a:sym typeface="Quattrocento Sans"/>
            </a:endParaRPr>
          </a:p>
          <a:p>
            <a:pPr marL="0" marR="0" lvl="0" indent="0" algn="ctr" rtl="0">
              <a:lnSpc>
                <a:spcPct val="15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a:t>
            </a:r>
            <a:endParaRPr sz="1800" b="0" i="0" u="none" strike="noStrike" cap="none" dirty="0">
              <a:solidFill>
                <a:srgbClr val="000000"/>
              </a:solidFill>
              <a:latin typeface="Quattrocento Sans"/>
              <a:ea typeface="Quattrocento Sans"/>
              <a:cs typeface="Quattrocento Sans"/>
              <a:sym typeface="Quattrocento Sans"/>
            </a:endParaRPr>
          </a:p>
        </p:txBody>
      </p:sp>
      <p:sp>
        <p:nvSpPr>
          <p:cNvPr id="106" name="Google Shape;106;p1"/>
          <p:cNvSpPr txBox="1"/>
          <p:nvPr/>
        </p:nvSpPr>
        <p:spPr>
          <a:xfrm>
            <a:off x="3948918" y="5349935"/>
            <a:ext cx="4294162" cy="15080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0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Dr. Vani V</a:t>
            </a:r>
            <a:r>
              <a:rPr lang="en-US" sz="20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t>
            </a:r>
            <a:endParaRPr sz="20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Assistant Professor​</a:t>
            </a:r>
            <a:endParaRPr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Dept. of ISE </a:t>
            </a:r>
            <a:r>
              <a:rPr lang="en-US" sz="1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800" b="0" i="0" u="none" strike="noStrike" cap="none" dirty="0">
                <a:solidFill>
                  <a:srgbClr val="000000"/>
                </a:solidFill>
                <a:latin typeface="Calibri"/>
                <a:ea typeface="Calibri"/>
                <a:cs typeface="Calibri"/>
                <a:sym typeface="Calibri"/>
              </a:rPr>
              <a:t>​</a:t>
            </a:r>
            <a:endParaRPr sz="1800" b="0" i="0" u="none" strike="noStrike" cap="none" dirty="0">
              <a:solidFill>
                <a:srgbClr val="000000"/>
              </a:solidFill>
              <a:latin typeface="Quattrocento Sans"/>
              <a:ea typeface="Quattrocento Sans"/>
              <a:cs typeface="Quattrocento Sans"/>
              <a:sym typeface="Quattrocento Sans"/>
            </a:endParaRPr>
          </a:p>
        </p:txBody>
      </p:sp>
      <p:sp>
        <p:nvSpPr>
          <p:cNvPr id="107" name="Google Shape;107;p1"/>
          <p:cNvSpPr txBox="1"/>
          <p:nvPr/>
        </p:nvSpPr>
        <p:spPr>
          <a:xfrm>
            <a:off x="4785332" y="5222497"/>
            <a:ext cx="317094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000000"/>
                </a:solidFill>
                <a:latin typeface="Times New Roman"/>
                <a:ea typeface="Times New Roman"/>
                <a:cs typeface="Times New Roman"/>
                <a:sym typeface="Times New Roman"/>
              </a:rPr>
              <a:t>Under the guidance of</a:t>
            </a:r>
            <a:endParaRPr sz="20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6C33-5F83-9293-8DD9-8A66B4EEB36E}"/>
              </a:ext>
            </a:extLst>
          </p:cNvPr>
          <p:cNvSpPr>
            <a:spLocks noGrp="1"/>
          </p:cNvSpPr>
          <p:nvPr>
            <p:ph type="title"/>
          </p:nvPr>
        </p:nvSpPr>
        <p:spPr>
          <a:xfrm>
            <a:off x="838200" y="146116"/>
            <a:ext cx="10515600" cy="1201918"/>
          </a:xfrm>
        </p:spPr>
        <p:txBody>
          <a:bodyPr>
            <a:normAutofit/>
          </a:bodyPr>
          <a:lstStyle/>
          <a:p>
            <a:pPr algn="ctr"/>
            <a:r>
              <a:rPr lang="en-US" b="1" dirty="0">
                <a:effectLst/>
                <a:latin typeface="Times New Roman" panose="02020603050405020304" pitchFamily="18" charset="0"/>
                <a:ea typeface="Times New Roman" panose="02020603050405020304" pitchFamily="18" charset="0"/>
              </a:rPr>
              <a:t>Proposed System</a:t>
            </a:r>
            <a:endParaRPr lang="en-US" sz="8800" dirty="0"/>
          </a:p>
        </p:txBody>
      </p:sp>
      <p:sp>
        <p:nvSpPr>
          <p:cNvPr id="3" name="Text Placeholder 2">
            <a:extLst>
              <a:ext uri="{FF2B5EF4-FFF2-40B4-BE49-F238E27FC236}">
                <a16:creationId xmlns:a16="http://schemas.microsoft.com/office/drawing/2014/main" id="{87804DF9-FFC4-C33B-CE77-A3E33DB676B0}"/>
              </a:ext>
            </a:extLst>
          </p:cNvPr>
          <p:cNvSpPr>
            <a:spLocks noGrp="1"/>
          </p:cNvSpPr>
          <p:nvPr>
            <p:ph type="body" idx="1"/>
          </p:nvPr>
        </p:nvSpPr>
        <p:spPr>
          <a:xfrm>
            <a:off x="421064" y="1112363"/>
            <a:ext cx="11349872" cy="5363852"/>
          </a:xfrm>
        </p:spPr>
        <p:txBody>
          <a:bodyPr>
            <a:normAutofit lnSpcReduction="10000"/>
          </a:bodyPr>
          <a:lstStyle/>
          <a:p>
            <a:pPr marL="285750" marR="0" indent="-285750" algn="just">
              <a:lnSpc>
                <a:spcPct val="170000"/>
              </a:lnSpc>
              <a:spcBef>
                <a:spcPts val="600"/>
              </a:spcBef>
              <a:spcAft>
                <a:spcPts val="600"/>
              </a:spcAft>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the previous sections explain the existing problems, the proposed system is being developed for analyzing the dataset using a Graphical User Interface. It mainly analyses the insider or outsider attacks to enhance the accuracy of attack detection. It improves reliable data access control and can handle huge amounts of data.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70000"/>
              </a:lnSpc>
              <a:spcBef>
                <a:spcPts val="600"/>
              </a:spcBef>
              <a:spcAft>
                <a:spcPts val="12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Threat Intelligence is the process of identifying the threats and analyzing them in other words this feature informs the user about the current threats and the threats which are about to happen in the current scenario of the organization. </a:t>
            </a:r>
          </a:p>
          <a:p>
            <a:pPr marL="285750" marR="0" indent="-285750" algn="just">
              <a:lnSpc>
                <a:spcPct val="170000"/>
              </a:lnSpc>
              <a:spcBef>
                <a:spcPts val="600"/>
              </a:spcBef>
              <a:spcAft>
                <a:spcPts val="12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Hence several machine learning algorithms are employed just to check the efficiency of the network attack blocking method. Threat intelligence feeds can help with this approach by detecting real-time indications of the breach and advising preventative measures. </a:t>
            </a:r>
          </a:p>
          <a:p>
            <a:pPr marL="285750" marR="0" indent="-285750" algn="just">
              <a:lnSpc>
                <a:spcPct val="170000"/>
              </a:lnSpc>
              <a:spcBef>
                <a:spcPts val="600"/>
              </a:spcBef>
              <a:spcAft>
                <a:spcPts val="12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results are examined utilizing network attack data sets, demonstrating that it is one of the best competitor data sets for threat intelligence analysis and testing. </a:t>
            </a:r>
            <a:endParaRPr lang="en-US" dirty="0"/>
          </a:p>
        </p:txBody>
      </p:sp>
    </p:spTree>
    <p:extLst>
      <p:ext uri="{BB962C8B-B14F-4D97-AF65-F5344CB8AC3E}">
        <p14:creationId xmlns:p14="http://schemas.microsoft.com/office/powerpoint/2010/main" val="465940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BD01-4F6C-DAF0-0D50-BF53C3CC49A9}"/>
              </a:ext>
            </a:extLst>
          </p:cNvPr>
          <p:cNvSpPr>
            <a:spLocks noGrp="1"/>
          </p:cNvSpPr>
          <p:nvPr>
            <p:ph type="title"/>
          </p:nvPr>
        </p:nvSpPr>
        <p:spPr>
          <a:xfrm>
            <a:off x="659091" y="0"/>
            <a:ext cx="10515600" cy="1325563"/>
          </a:xfrm>
        </p:spPr>
        <p:txBody>
          <a:bodyPr>
            <a:normAutofit/>
          </a:bodyPr>
          <a:lstStyle/>
          <a:p>
            <a:pPr algn="ctr"/>
            <a:r>
              <a:rPr lang="en-US" b="1" dirty="0">
                <a:latin typeface="Times New Roman" pitchFamily="18" charset="0"/>
                <a:cs typeface="Times New Roman" pitchFamily="18" charset="0"/>
              </a:rPr>
              <a:t>Requirement Analysis</a:t>
            </a:r>
            <a:endParaRPr lang="en-US" b="1" dirty="0"/>
          </a:p>
        </p:txBody>
      </p:sp>
      <p:sp>
        <p:nvSpPr>
          <p:cNvPr id="3" name="Text Placeholder 2">
            <a:extLst>
              <a:ext uri="{FF2B5EF4-FFF2-40B4-BE49-F238E27FC236}">
                <a16:creationId xmlns:a16="http://schemas.microsoft.com/office/drawing/2014/main" id="{FCE83BFB-94B6-3A1B-2035-7470BF00D845}"/>
              </a:ext>
            </a:extLst>
          </p:cNvPr>
          <p:cNvSpPr>
            <a:spLocks noGrp="1"/>
          </p:cNvSpPr>
          <p:nvPr>
            <p:ph type="body" idx="1"/>
          </p:nvPr>
        </p:nvSpPr>
        <p:spPr>
          <a:xfrm>
            <a:off x="753358" y="1036948"/>
            <a:ext cx="11039574" cy="5665510"/>
          </a:xfrm>
        </p:spPr>
        <p:txBody>
          <a:bodyPr>
            <a:normAutofit lnSpcReduction="10000"/>
          </a:bodyPr>
          <a:lstStyle/>
          <a:p>
            <a:pPr algn="just">
              <a:lnSpc>
                <a:spcPct val="150000"/>
              </a:lnSpc>
              <a:buFont typeface="Arial" panose="020B0604020202020204" pitchFamily="34" charset="0"/>
              <a:buChar char="•"/>
            </a:pPr>
            <a:r>
              <a:rPr lang="en-US" sz="2400" dirty="0">
                <a:latin typeface="Times New Roman" pitchFamily="18" charset="0"/>
                <a:cs typeface="Times New Roman" pitchFamily="18" charset="0"/>
              </a:rPr>
              <a:t>Software Requirements</a:t>
            </a:r>
          </a:p>
          <a:p>
            <a:pPr lvl="1" algn="just">
              <a:lnSpc>
                <a:spcPct val="150000"/>
              </a:lnSpc>
              <a:buFont typeface="Arial" panose="020B0604020202020204" pitchFamily="34" charset="0"/>
              <a:buChar char="•"/>
            </a:pPr>
            <a:r>
              <a:rPr lang="en-US" sz="1800" dirty="0">
                <a:latin typeface="Times New Roman" pitchFamily="18" charset="0"/>
                <a:cs typeface="Times New Roman" pitchFamily="18" charset="0"/>
              </a:rPr>
              <a:t>Anaconda</a:t>
            </a:r>
          </a:p>
          <a:p>
            <a:pPr lvl="1" algn="just">
              <a:lnSpc>
                <a:spcPct val="150000"/>
              </a:lnSpc>
              <a:buFont typeface="Arial" panose="020B0604020202020204" pitchFamily="34" charset="0"/>
              <a:buChar char="•"/>
            </a:pPr>
            <a:r>
              <a:rPr lang="en-US" sz="1800" dirty="0">
                <a:latin typeface="Times New Roman" pitchFamily="18" charset="0"/>
                <a:cs typeface="Times New Roman" pitchFamily="18" charset="0"/>
              </a:rPr>
              <a:t>Python Programming language</a:t>
            </a:r>
          </a:p>
          <a:p>
            <a:pPr algn="just">
              <a:lnSpc>
                <a:spcPct val="150000"/>
              </a:lnSpc>
              <a:buFont typeface="Arial" panose="020B0604020202020204" pitchFamily="34" charset="0"/>
              <a:buChar char="•"/>
            </a:pPr>
            <a:r>
              <a:rPr lang="en-US" sz="2400" dirty="0">
                <a:latin typeface="Times New Roman" pitchFamily="18" charset="0"/>
                <a:cs typeface="Times New Roman" pitchFamily="18" charset="0"/>
              </a:rPr>
              <a:t>Software Packages</a:t>
            </a:r>
          </a:p>
          <a:p>
            <a:pPr lvl="1" algn="just">
              <a:lnSpc>
                <a:spcPct val="150000"/>
              </a:lnSpc>
              <a:buFont typeface="Arial" panose="020B0604020202020204" pitchFamily="34" charset="0"/>
              <a:buChar char="•"/>
            </a:pPr>
            <a:r>
              <a:rPr lang="en-US" sz="1800" dirty="0" err="1">
                <a:latin typeface="Times New Roman" pitchFamily="18" charset="0"/>
                <a:cs typeface="Times New Roman" pitchFamily="18" charset="0"/>
              </a:rPr>
              <a:t>Keras</a:t>
            </a:r>
            <a:endParaRPr lang="en-US" sz="1800" dirty="0">
              <a:latin typeface="Times New Roman" pitchFamily="18" charset="0"/>
              <a:cs typeface="Times New Roman" pitchFamily="18" charset="0"/>
            </a:endParaRPr>
          </a:p>
          <a:p>
            <a:pPr lvl="1" algn="just">
              <a:lnSpc>
                <a:spcPct val="150000"/>
              </a:lnSpc>
              <a:buFont typeface="Arial" panose="020B0604020202020204" pitchFamily="34" charset="0"/>
              <a:buChar char="•"/>
            </a:pPr>
            <a:r>
              <a:rPr lang="en-US" sz="1800" dirty="0">
                <a:latin typeface="Times New Roman" pitchFamily="18" charset="0"/>
                <a:cs typeface="Times New Roman" pitchFamily="18" charset="0"/>
              </a:rPr>
              <a:t>TensorFlow </a:t>
            </a:r>
          </a:p>
          <a:p>
            <a:pPr algn="just">
              <a:lnSpc>
                <a:spcPct val="150000"/>
              </a:lnSpc>
              <a:buFont typeface="Arial" panose="020B0604020202020204" pitchFamily="34" charset="0"/>
              <a:buChar char="•"/>
            </a:pPr>
            <a:r>
              <a:rPr lang="en-US" sz="2400" dirty="0">
                <a:latin typeface="Times New Roman" pitchFamily="18" charset="0"/>
                <a:cs typeface="Times New Roman" pitchFamily="18" charset="0"/>
              </a:rPr>
              <a:t>Software And Hardware Requirements</a:t>
            </a:r>
          </a:p>
          <a:p>
            <a:pPr lvl="1" algn="just">
              <a:lnSpc>
                <a:spcPct val="150000"/>
              </a:lnSpc>
              <a:buFont typeface="Arial" panose="020B0604020202020204" pitchFamily="34" charset="0"/>
              <a:buChar char="•"/>
            </a:pPr>
            <a:r>
              <a:rPr lang="en-US" sz="1800" dirty="0">
                <a:latin typeface="Times New Roman" pitchFamily="18" charset="0"/>
                <a:cs typeface="Times New Roman" pitchFamily="18" charset="0"/>
              </a:rPr>
              <a:t>Operating system used is the Windows 8/10/11. </a:t>
            </a:r>
          </a:p>
          <a:p>
            <a:pPr lvl="1" algn="just">
              <a:lnSpc>
                <a:spcPct val="150000"/>
              </a:lnSpc>
              <a:buFont typeface="Arial" panose="020B0604020202020204" pitchFamily="34" charset="0"/>
              <a:buChar char="•"/>
            </a:pPr>
            <a:r>
              <a:rPr lang="en-US" sz="1800" dirty="0">
                <a:latin typeface="Times New Roman" pitchFamily="18" charset="0"/>
                <a:cs typeface="Times New Roman" pitchFamily="18" charset="0"/>
              </a:rPr>
              <a:t>Processor – Ryzen 7@ 3.20 GHz </a:t>
            </a:r>
          </a:p>
          <a:p>
            <a:pPr lvl="1" algn="just">
              <a:lnSpc>
                <a:spcPct val="150000"/>
              </a:lnSpc>
              <a:buFont typeface="Arial" panose="020B0604020202020204" pitchFamily="34" charset="0"/>
              <a:buChar char="•"/>
            </a:pPr>
            <a:r>
              <a:rPr lang="en-US" sz="1800" dirty="0">
                <a:latin typeface="Times New Roman" pitchFamily="18" charset="0"/>
                <a:cs typeface="Times New Roman" pitchFamily="18" charset="0"/>
              </a:rPr>
              <a:t>RAM – 8GB and above</a:t>
            </a:r>
          </a:p>
          <a:p>
            <a:pPr lvl="1" algn="just">
              <a:lnSpc>
                <a:spcPct val="150000"/>
              </a:lnSpc>
              <a:buFont typeface="Arial" panose="020B0604020202020204" pitchFamily="34" charset="0"/>
              <a:buChar char="•"/>
            </a:pPr>
            <a:r>
              <a:rPr lang="en-US" sz="1800" dirty="0">
                <a:latin typeface="Times New Roman" pitchFamily="18" charset="0"/>
                <a:cs typeface="Times New Roman" pitchFamily="18" charset="0"/>
              </a:rPr>
              <a:t>Hard disk –20 GB is required to store the data set obtained</a:t>
            </a:r>
            <a:r>
              <a:rPr lang="en-US" sz="2000" dirty="0">
                <a:latin typeface="Times New Roman" pitchFamily="18" charset="0"/>
                <a:cs typeface="Times New Roman" pitchFamily="18" charset="0"/>
              </a:rPr>
              <a:t>.  </a:t>
            </a:r>
          </a:p>
          <a:p>
            <a:endParaRPr lang="en-US" dirty="0"/>
          </a:p>
        </p:txBody>
      </p:sp>
    </p:spTree>
    <p:extLst>
      <p:ext uri="{BB962C8B-B14F-4D97-AF65-F5344CB8AC3E}">
        <p14:creationId xmlns:p14="http://schemas.microsoft.com/office/powerpoint/2010/main" val="16757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15"/>
          <p:cNvSpPr txBox="1">
            <a:spLocks noGrp="1"/>
          </p:cNvSpPr>
          <p:nvPr>
            <p:ph type="title"/>
          </p:nvPr>
        </p:nvSpPr>
        <p:spPr>
          <a:xfrm>
            <a:off x="492369" y="605896"/>
            <a:ext cx="3642309" cy="56462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sz="4400">
                <a:solidFill>
                  <a:srgbClr val="FFFFFF"/>
                </a:solidFill>
              </a:rPr>
              <a:t>Contents</a:t>
            </a:r>
            <a:endParaRPr/>
          </a:p>
        </p:txBody>
      </p:sp>
      <p:sp>
        <p:nvSpPr>
          <p:cNvPr id="210" name="Google Shape;210;p15"/>
          <p:cNvSpPr txBox="1">
            <a:spLocks noGrp="1"/>
          </p:cNvSpPr>
          <p:nvPr>
            <p:ph type="body" idx="1"/>
          </p:nvPr>
        </p:nvSpPr>
        <p:spPr>
          <a:xfrm>
            <a:off x="739515" y="1618937"/>
            <a:ext cx="10817901" cy="4764783"/>
          </a:xfrm>
          <a:prstGeom prst="rect">
            <a:avLst/>
          </a:prstGeom>
          <a:noFill/>
          <a:ln>
            <a:noFill/>
          </a:ln>
        </p:spPr>
        <p:txBody>
          <a:bodyPr spcFirstLastPara="1" wrap="square" lIns="91425" tIns="45700" rIns="91425" bIns="45700" anchor="ctr" anchorCtr="0">
            <a:normAutofit/>
          </a:bodyPr>
          <a:lstStyle/>
          <a:p>
            <a:pPr indent="-457200" algn="just">
              <a:lnSpc>
                <a:spcPct val="150000"/>
              </a:lnSpc>
              <a:spcBef>
                <a:spcPts val="0"/>
              </a:spcBef>
              <a:buClr>
                <a:srgbClr val="202124"/>
              </a:buClr>
              <a:buSzPts val="2000"/>
              <a:buFont typeface="+mj-lt"/>
              <a:buAutoNum type="arabicPeriod"/>
            </a:pPr>
            <a:r>
              <a:rPr lang="en-US" sz="2000" i="0" dirty="0">
                <a:solidFill>
                  <a:srgbClr val="202124"/>
                </a:solidFill>
                <a:latin typeface="Times New Roman"/>
                <a:ea typeface="Times New Roman"/>
                <a:cs typeface="Times New Roman"/>
                <a:sym typeface="Times New Roman"/>
              </a:rPr>
              <a:t>Threat intelligence, or cyber threat intelligence, is information an organization uses to understand the threats that have, will, or are currently targeting the organization. This info is used to prepare, prevent, and identify cyber threats looking to take advantage of valuable resources.</a:t>
            </a:r>
            <a:endParaRPr dirty="0"/>
          </a:p>
          <a:p>
            <a:pPr marL="685800" lvl="1" indent="-228600" algn="just" rtl="0">
              <a:lnSpc>
                <a:spcPct val="150000"/>
              </a:lnSpc>
              <a:spcBef>
                <a:spcPts val="500"/>
              </a:spcBef>
              <a:spcAft>
                <a:spcPts val="0"/>
              </a:spcAft>
              <a:buClr>
                <a:srgbClr val="1D252C"/>
              </a:buClr>
              <a:buSzPts val="2000"/>
              <a:buChar char="•"/>
            </a:pPr>
            <a:r>
              <a:rPr lang="en-US" sz="2000" i="0" dirty="0">
                <a:solidFill>
                  <a:srgbClr val="1D252C"/>
                </a:solidFill>
                <a:latin typeface="Times New Roman"/>
                <a:ea typeface="Times New Roman"/>
                <a:cs typeface="Times New Roman"/>
                <a:sym typeface="Times New Roman"/>
              </a:rPr>
              <a:t>Ensure to stay up to date with the often overwhelming volume of threats, including methods, vulnerabilities, targets and bad actors.</a:t>
            </a:r>
            <a:endParaRPr dirty="0"/>
          </a:p>
          <a:p>
            <a:pPr marL="685800" lvl="1" indent="-228600" algn="just" rtl="0">
              <a:lnSpc>
                <a:spcPct val="150000"/>
              </a:lnSpc>
              <a:spcBef>
                <a:spcPts val="500"/>
              </a:spcBef>
              <a:spcAft>
                <a:spcPts val="0"/>
              </a:spcAft>
              <a:buClr>
                <a:srgbClr val="1D252C"/>
              </a:buClr>
              <a:buSzPts val="2000"/>
              <a:buChar char="•"/>
            </a:pPr>
            <a:r>
              <a:rPr lang="en-US" sz="2000" i="0" dirty="0">
                <a:solidFill>
                  <a:srgbClr val="1D252C"/>
                </a:solidFill>
                <a:latin typeface="Times New Roman"/>
                <a:ea typeface="Times New Roman"/>
                <a:cs typeface="Times New Roman"/>
                <a:sym typeface="Times New Roman"/>
              </a:rPr>
              <a:t>Help one to become more proactive about future cybersecurity threats.</a:t>
            </a:r>
            <a:endParaRPr dirty="0"/>
          </a:p>
          <a:p>
            <a:pPr marL="685800" lvl="1" indent="-228600" algn="just" rtl="0">
              <a:lnSpc>
                <a:spcPct val="150000"/>
              </a:lnSpc>
              <a:spcBef>
                <a:spcPts val="500"/>
              </a:spcBef>
              <a:spcAft>
                <a:spcPts val="0"/>
              </a:spcAft>
              <a:buClr>
                <a:srgbClr val="1D252C"/>
              </a:buClr>
              <a:buSzPts val="2000"/>
              <a:buChar char="•"/>
            </a:pPr>
            <a:r>
              <a:rPr lang="en-US" sz="2000" i="0" dirty="0">
                <a:solidFill>
                  <a:srgbClr val="1D252C"/>
                </a:solidFill>
                <a:latin typeface="Times New Roman"/>
                <a:ea typeface="Times New Roman"/>
                <a:cs typeface="Times New Roman"/>
                <a:sym typeface="Times New Roman"/>
              </a:rPr>
              <a:t>Keep leaders, stakeholders and users informed about the latest threats and repercussions they could have on the business.</a:t>
            </a:r>
            <a:endParaRPr dirty="0"/>
          </a:p>
          <a:p>
            <a:pPr marL="457200" lvl="0" indent="-330200" algn="just" rtl="0">
              <a:lnSpc>
                <a:spcPct val="150000"/>
              </a:lnSpc>
              <a:spcBef>
                <a:spcPts val="1000"/>
              </a:spcBef>
              <a:spcAft>
                <a:spcPts val="0"/>
              </a:spcAft>
              <a:buClr>
                <a:schemeClr val="dk1"/>
              </a:buClr>
              <a:buSzPts val="2000"/>
              <a:buFont typeface="Calibri"/>
              <a:buNone/>
            </a:pPr>
            <a:endParaRPr sz="2000" dirty="0">
              <a:latin typeface="Times New Roman"/>
              <a:ea typeface="Times New Roman"/>
              <a:cs typeface="Times New Roman"/>
              <a:sym typeface="Times New Roman"/>
            </a:endParaRPr>
          </a:p>
        </p:txBody>
      </p:sp>
      <p:sp>
        <p:nvSpPr>
          <p:cNvPr id="212" name="Google Shape;212;p15"/>
          <p:cNvSpPr txBox="1"/>
          <p:nvPr/>
        </p:nvSpPr>
        <p:spPr>
          <a:xfrm>
            <a:off x="929390" y="605896"/>
            <a:ext cx="1062802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dk1"/>
                </a:solidFill>
                <a:latin typeface="Times New Roman"/>
                <a:ea typeface="Times New Roman"/>
                <a:cs typeface="Times New Roman"/>
                <a:sym typeface="Times New Roman"/>
              </a:rPr>
              <a:t>Threat Intelligence</a:t>
            </a:r>
            <a:endParaRPr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6"/>
          <p:cNvSpPr txBox="1"/>
          <p:nvPr/>
        </p:nvSpPr>
        <p:spPr>
          <a:xfrm>
            <a:off x="3936609" y="5740149"/>
            <a:ext cx="43187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Figure 2: Life cycle of Threat intelligence</a:t>
            </a:r>
            <a:endParaRPr b="1" dirty="0"/>
          </a:p>
        </p:txBody>
      </p:sp>
      <p:grpSp>
        <p:nvGrpSpPr>
          <p:cNvPr id="54" name="Group 53">
            <a:extLst>
              <a:ext uri="{FF2B5EF4-FFF2-40B4-BE49-F238E27FC236}">
                <a16:creationId xmlns:a16="http://schemas.microsoft.com/office/drawing/2014/main" id="{7C967A03-114F-FDD1-0CA9-A7994248D9D7}"/>
              </a:ext>
            </a:extLst>
          </p:cNvPr>
          <p:cNvGrpSpPr/>
          <p:nvPr/>
        </p:nvGrpSpPr>
        <p:grpSpPr>
          <a:xfrm>
            <a:off x="1269868" y="475857"/>
            <a:ext cx="9444872" cy="4992922"/>
            <a:chOff x="1390454" y="1190491"/>
            <a:chExt cx="8526544" cy="4483142"/>
          </a:xfrm>
        </p:grpSpPr>
        <p:sp>
          <p:nvSpPr>
            <p:cNvPr id="55" name="TextBox 54">
              <a:extLst>
                <a:ext uri="{FF2B5EF4-FFF2-40B4-BE49-F238E27FC236}">
                  <a16:creationId xmlns:a16="http://schemas.microsoft.com/office/drawing/2014/main" id="{0ACD870F-D0BE-F6F8-E904-C7DF438D8A6B}"/>
                </a:ext>
              </a:extLst>
            </p:cNvPr>
            <p:cNvSpPr txBox="1"/>
            <p:nvPr/>
          </p:nvSpPr>
          <p:spPr>
            <a:xfrm>
              <a:off x="7720553" y="2659754"/>
              <a:ext cx="2196445" cy="6356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Data Processing and System Exploitation</a:t>
              </a:r>
            </a:p>
          </p:txBody>
        </p:sp>
        <p:grpSp>
          <p:nvGrpSpPr>
            <p:cNvPr id="56" name="Group 55">
              <a:extLst>
                <a:ext uri="{FF2B5EF4-FFF2-40B4-BE49-F238E27FC236}">
                  <a16:creationId xmlns:a16="http://schemas.microsoft.com/office/drawing/2014/main" id="{0B6CBDE8-888E-9E9C-033E-EF9FDC936E0E}"/>
                </a:ext>
              </a:extLst>
            </p:cNvPr>
            <p:cNvGrpSpPr/>
            <p:nvPr/>
          </p:nvGrpSpPr>
          <p:grpSpPr>
            <a:xfrm>
              <a:off x="1390454" y="1190491"/>
              <a:ext cx="5585381" cy="4483142"/>
              <a:chOff x="1390454" y="1190491"/>
              <a:chExt cx="5585381" cy="4483142"/>
            </a:xfrm>
          </p:grpSpPr>
          <p:sp>
            <p:nvSpPr>
              <p:cNvPr id="57" name="TextBox 56">
                <a:extLst>
                  <a:ext uri="{FF2B5EF4-FFF2-40B4-BE49-F238E27FC236}">
                    <a16:creationId xmlns:a16="http://schemas.microsoft.com/office/drawing/2014/main" id="{1A2F8FC3-F302-EFD1-7EEC-9292CD09B5DD}"/>
                  </a:ext>
                </a:extLst>
              </p:cNvPr>
              <p:cNvSpPr txBox="1"/>
              <p:nvPr/>
            </p:nvSpPr>
            <p:spPr>
              <a:xfrm>
                <a:off x="4685122" y="1190491"/>
                <a:ext cx="1649690" cy="35925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Data Collection</a:t>
                </a:r>
              </a:p>
            </p:txBody>
          </p:sp>
          <p:sp>
            <p:nvSpPr>
              <p:cNvPr id="58" name="TextBox 57">
                <a:extLst>
                  <a:ext uri="{FF2B5EF4-FFF2-40B4-BE49-F238E27FC236}">
                    <a16:creationId xmlns:a16="http://schemas.microsoft.com/office/drawing/2014/main" id="{744AD05E-CEC8-3862-1E3A-F1F98A1C24DE}"/>
                  </a:ext>
                </a:extLst>
              </p:cNvPr>
              <p:cNvSpPr txBox="1"/>
              <p:nvPr/>
            </p:nvSpPr>
            <p:spPr>
              <a:xfrm>
                <a:off x="1489435" y="2250313"/>
                <a:ext cx="2762054" cy="6356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Planning, Direction and Comments</a:t>
                </a:r>
              </a:p>
            </p:txBody>
          </p:sp>
          <p:sp>
            <p:nvSpPr>
              <p:cNvPr id="59" name="TextBox 58">
                <a:extLst>
                  <a:ext uri="{FF2B5EF4-FFF2-40B4-BE49-F238E27FC236}">
                    <a16:creationId xmlns:a16="http://schemas.microsoft.com/office/drawing/2014/main" id="{546F2580-8C9A-0DE6-A3AF-511436F7F1F2}"/>
                  </a:ext>
                </a:extLst>
              </p:cNvPr>
              <p:cNvSpPr txBox="1"/>
              <p:nvPr/>
            </p:nvSpPr>
            <p:spPr>
              <a:xfrm>
                <a:off x="1390454" y="4129019"/>
                <a:ext cx="2960016" cy="35925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Solution Dissemination</a:t>
                </a:r>
              </a:p>
            </p:txBody>
          </p:sp>
          <p:sp>
            <p:nvSpPr>
              <p:cNvPr id="60" name="TextBox 59">
                <a:extLst>
                  <a:ext uri="{FF2B5EF4-FFF2-40B4-BE49-F238E27FC236}">
                    <a16:creationId xmlns:a16="http://schemas.microsoft.com/office/drawing/2014/main" id="{C6FB24AC-F8A3-F2B4-0C15-25010783E935}"/>
                  </a:ext>
                </a:extLst>
              </p:cNvPr>
              <p:cNvSpPr txBox="1"/>
              <p:nvPr/>
            </p:nvSpPr>
            <p:spPr>
              <a:xfrm>
                <a:off x="4854804" y="5038023"/>
                <a:ext cx="2121031" cy="6356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Threat Analysis and    Solution Creation</a:t>
                </a:r>
              </a:p>
            </p:txBody>
          </p:sp>
          <p:cxnSp>
            <p:nvCxnSpPr>
              <p:cNvPr id="62" name="Straight Arrow Connector 61">
                <a:extLst>
                  <a:ext uri="{FF2B5EF4-FFF2-40B4-BE49-F238E27FC236}">
                    <a16:creationId xmlns:a16="http://schemas.microsoft.com/office/drawing/2014/main" id="{47221598-9396-5267-BDD2-6DBD4B0C2286}"/>
                  </a:ext>
                </a:extLst>
              </p:cNvPr>
              <p:cNvCxnSpPr>
                <a:cxnSpLocks/>
              </p:cNvCxnSpPr>
              <p:nvPr/>
            </p:nvCxnSpPr>
            <p:spPr>
              <a:xfrm flipV="1">
                <a:off x="2870461" y="2885923"/>
                <a:ext cx="0" cy="1204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cxnSp>
        <p:nvCxnSpPr>
          <p:cNvPr id="6" name="Connector: Elbow 5">
            <a:extLst>
              <a:ext uri="{FF2B5EF4-FFF2-40B4-BE49-F238E27FC236}">
                <a16:creationId xmlns:a16="http://schemas.microsoft.com/office/drawing/2014/main" id="{952B5DF3-1A06-5C24-A503-FAE8AD501B31}"/>
              </a:ext>
            </a:extLst>
          </p:cNvPr>
          <p:cNvCxnSpPr>
            <a:cxnSpLocks/>
            <a:stCxn id="60" idx="1"/>
            <a:endCxn id="59" idx="2"/>
          </p:cNvCxnSpPr>
          <p:nvPr/>
        </p:nvCxnSpPr>
        <p:spPr>
          <a:xfrm rot="10800000">
            <a:off x="2909276" y="4148637"/>
            <a:ext cx="2198060" cy="9662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D59FEDA-3584-4AEF-11FA-6383A7FA9A48}"/>
              </a:ext>
            </a:extLst>
          </p:cNvPr>
          <p:cNvCxnSpPr>
            <a:cxnSpLocks/>
            <a:stCxn id="58" idx="0"/>
            <a:endCxn id="57" idx="1"/>
          </p:cNvCxnSpPr>
          <p:nvPr/>
        </p:nvCxnSpPr>
        <p:spPr>
          <a:xfrm rot="5400000" flipH="1" flipV="1">
            <a:off x="3424187" y="161001"/>
            <a:ext cx="980280" cy="2010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D103509-4546-C14C-8A74-E9D1D53D62B0}"/>
              </a:ext>
            </a:extLst>
          </p:cNvPr>
          <p:cNvCxnSpPr>
            <a:stCxn id="57" idx="3"/>
            <a:endCxn id="55" idx="0"/>
          </p:cNvCxnSpPr>
          <p:nvPr/>
        </p:nvCxnSpPr>
        <p:spPr>
          <a:xfrm>
            <a:off x="6746744" y="675912"/>
            <a:ext cx="2751493" cy="14362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10A06FD-DBF6-D8BF-6B10-1E71B85C2264}"/>
              </a:ext>
            </a:extLst>
          </p:cNvPr>
          <p:cNvCxnSpPr>
            <a:stCxn id="55" idx="2"/>
            <a:endCxn id="60" idx="3"/>
          </p:cNvCxnSpPr>
          <p:nvPr/>
        </p:nvCxnSpPr>
        <p:spPr>
          <a:xfrm rot="5400000">
            <a:off x="7330142" y="2946741"/>
            <a:ext cx="2294761" cy="20414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C692-A093-9163-010E-B4CA9D46ABA6}"/>
              </a:ext>
            </a:extLst>
          </p:cNvPr>
          <p:cNvSpPr>
            <a:spLocks noGrp="1"/>
          </p:cNvSpPr>
          <p:nvPr>
            <p:ph type="title"/>
          </p:nvPr>
        </p:nvSpPr>
        <p:spPr>
          <a:xfrm>
            <a:off x="282803" y="18255"/>
            <a:ext cx="11594969" cy="1325563"/>
          </a:xfrm>
        </p:spPr>
        <p:txBody>
          <a:bodyPr>
            <a:normAutofit/>
          </a:bodyPr>
          <a:lstStyle/>
          <a:p>
            <a:pPr algn="ctr"/>
            <a:r>
              <a:rPr lang="en-US" sz="3600" b="1" dirty="0">
                <a:latin typeface="Times New Roman" panose="02020603050405020304" pitchFamily="18" charset="0"/>
                <a:cs typeface="Times New Roman" panose="02020603050405020304" pitchFamily="18" charset="0"/>
              </a:rPr>
              <a:t>System Workflow</a:t>
            </a:r>
          </a:p>
        </p:txBody>
      </p:sp>
      <p:sp>
        <p:nvSpPr>
          <p:cNvPr id="3" name="Text Placeholder 2">
            <a:extLst>
              <a:ext uri="{FF2B5EF4-FFF2-40B4-BE49-F238E27FC236}">
                <a16:creationId xmlns:a16="http://schemas.microsoft.com/office/drawing/2014/main" id="{282CEC89-BABD-4FFC-DCCF-C8DDC52C10BD}"/>
              </a:ext>
            </a:extLst>
          </p:cNvPr>
          <p:cNvSpPr>
            <a:spLocks noGrp="1"/>
          </p:cNvSpPr>
          <p:nvPr>
            <p:ph type="body" idx="1"/>
          </p:nvPr>
        </p:nvSpPr>
        <p:spPr>
          <a:xfrm>
            <a:off x="509047" y="1112363"/>
            <a:ext cx="11189617" cy="5064600"/>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System Workflow description is briefly explained where the first step in creating a predictive model is to create a dataset. The dataset can be thought of as practically being an MN matrix, where M stands for the columns (features) and N for the rows (samples). One might divide columns into X and Y for example. The method of picking features, whether automatic mode or not, depends on which components are most important to the target variable or desired outcome. </a:t>
            </a:r>
          </a:p>
          <a:p>
            <a:pPr algn="just">
              <a:lnSpc>
                <a:spcPct val="150000"/>
              </a:lnSpc>
            </a:pPr>
            <a:r>
              <a:rPr lang="en-US" sz="2000" dirty="0">
                <a:latin typeface="Times New Roman" panose="02020603050405020304" pitchFamily="18" charset="0"/>
                <a:cs typeface="Times New Roman" panose="02020603050405020304" pitchFamily="18" charset="0"/>
              </a:rPr>
              <a:t>Algorithms' performance was accurately depicted after being evaluated against the aforementioned criteria. Some experts were just concerned with the algorithm's correctness, some were worried about how well the system performed when tested against every matrix parameter.</a:t>
            </a:r>
          </a:p>
        </p:txBody>
      </p:sp>
    </p:spTree>
    <p:extLst>
      <p:ext uri="{BB962C8B-B14F-4D97-AF65-F5344CB8AC3E}">
        <p14:creationId xmlns:p14="http://schemas.microsoft.com/office/powerpoint/2010/main" val="2838656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8B4E3B-3D59-460D-475D-FC750FC7B4EC}"/>
              </a:ext>
            </a:extLst>
          </p:cNvPr>
          <p:cNvSpPr txBox="1"/>
          <p:nvPr/>
        </p:nvSpPr>
        <p:spPr>
          <a:xfrm>
            <a:off x="3852153" y="6519446"/>
            <a:ext cx="688156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3: System Workflow of the proposed system</a:t>
            </a:r>
          </a:p>
        </p:txBody>
      </p:sp>
      <p:grpSp>
        <p:nvGrpSpPr>
          <p:cNvPr id="62" name="Group 61">
            <a:extLst>
              <a:ext uri="{FF2B5EF4-FFF2-40B4-BE49-F238E27FC236}">
                <a16:creationId xmlns:a16="http://schemas.microsoft.com/office/drawing/2014/main" id="{1DD80703-2F9F-A57A-F3DB-018DD9841A1F}"/>
              </a:ext>
            </a:extLst>
          </p:cNvPr>
          <p:cNvGrpSpPr/>
          <p:nvPr/>
        </p:nvGrpSpPr>
        <p:grpSpPr>
          <a:xfrm>
            <a:off x="625781" y="17099"/>
            <a:ext cx="10575559" cy="6402775"/>
            <a:chOff x="889703" y="116671"/>
            <a:chExt cx="10267882" cy="6624658"/>
          </a:xfrm>
        </p:grpSpPr>
        <p:cxnSp>
          <p:nvCxnSpPr>
            <p:cNvPr id="63" name="Straight Arrow Connector 62">
              <a:extLst>
                <a:ext uri="{FF2B5EF4-FFF2-40B4-BE49-F238E27FC236}">
                  <a16:creationId xmlns:a16="http://schemas.microsoft.com/office/drawing/2014/main" id="{E09A5926-F6AB-AD8C-D4D3-0206F051DD78}"/>
                </a:ext>
              </a:extLst>
            </p:cNvPr>
            <p:cNvCxnSpPr>
              <a:stCxn id="67" idx="2"/>
              <a:endCxn id="65" idx="0"/>
            </p:cNvCxnSpPr>
            <p:nvPr/>
          </p:nvCxnSpPr>
          <p:spPr>
            <a:xfrm>
              <a:off x="6352821" y="1811138"/>
              <a:ext cx="0" cy="22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89E7BB7-B978-56AC-25B7-74326E53D629}"/>
                </a:ext>
              </a:extLst>
            </p:cNvPr>
            <p:cNvSpPr txBox="1"/>
            <p:nvPr/>
          </p:nvSpPr>
          <p:spPr>
            <a:xfrm>
              <a:off x="5087488" y="6402775"/>
              <a:ext cx="284068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Evaluate Model Performance</a:t>
              </a:r>
            </a:p>
          </p:txBody>
        </p:sp>
        <p:sp>
          <p:nvSpPr>
            <p:cNvPr id="65" name="Rectangle: Rounded Corners 64">
              <a:extLst>
                <a:ext uri="{FF2B5EF4-FFF2-40B4-BE49-F238E27FC236}">
                  <a16:creationId xmlns:a16="http://schemas.microsoft.com/office/drawing/2014/main" id="{47FEE453-B900-FE12-91B1-FC52C0B8B22B}"/>
                </a:ext>
              </a:extLst>
            </p:cNvPr>
            <p:cNvSpPr/>
            <p:nvPr/>
          </p:nvSpPr>
          <p:spPr>
            <a:xfrm>
              <a:off x="5330012" y="2034994"/>
              <a:ext cx="2045617" cy="6504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56BD517-06B5-7402-E7B3-EB64A4D8483A}"/>
                </a:ext>
              </a:extLst>
            </p:cNvPr>
            <p:cNvSpPr/>
            <p:nvPr/>
          </p:nvSpPr>
          <p:spPr>
            <a:xfrm>
              <a:off x="5336297" y="116671"/>
              <a:ext cx="2039332" cy="6881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88EFF65C-DA4A-677A-26E8-42657A136DC3}"/>
                </a:ext>
              </a:extLst>
            </p:cNvPr>
            <p:cNvSpPr/>
            <p:nvPr/>
          </p:nvSpPr>
          <p:spPr>
            <a:xfrm>
              <a:off x="5330012" y="1160689"/>
              <a:ext cx="2045617" cy="6504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31586A5B-BECB-7A24-3EF4-672F8D2492BA}"/>
                </a:ext>
              </a:extLst>
            </p:cNvPr>
            <p:cNvSpPr/>
            <p:nvPr/>
          </p:nvSpPr>
          <p:spPr>
            <a:xfrm>
              <a:off x="2618237" y="3286433"/>
              <a:ext cx="920684" cy="5726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7FEDB907-CDD6-BADB-1AB0-7B1380D1FB45}"/>
                </a:ext>
              </a:extLst>
            </p:cNvPr>
            <p:cNvSpPr/>
            <p:nvPr/>
          </p:nvSpPr>
          <p:spPr>
            <a:xfrm>
              <a:off x="9265706" y="3286433"/>
              <a:ext cx="920684" cy="5726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258C1B58-BCF3-6172-1FCE-B8D47849F07C}"/>
                </a:ext>
              </a:extLst>
            </p:cNvPr>
            <p:cNvSpPr/>
            <p:nvPr/>
          </p:nvSpPr>
          <p:spPr>
            <a:xfrm>
              <a:off x="5330012" y="5510372"/>
              <a:ext cx="2045617" cy="6504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Magnetic Disk 70">
              <a:extLst>
                <a:ext uri="{FF2B5EF4-FFF2-40B4-BE49-F238E27FC236}">
                  <a16:creationId xmlns:a16="http://schemas.microsoft.com/office/drawing/2014/main" id="{C90573A4-A415-1285-754C-DF4AA66C79B7}"/>
                </a:ext>
              </a:extLst>
            </p:cNvPr>
            <p:cNvSpPr/>
            <p:nvPr/>
          </p:nvSpPr>
          <p:spPr>
            <a:xfrm>
              <a:off x="2346988" y="4465925"/>
              <a:ext cx="1310326" cy="791852"/>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Connector 71">
              <a:extLst>
                <a:ext uri="{FF2B5EF4-FFF2-40B4-BE49-F238E27FC236}">
                  <a16:creationId xmlns:a16="http://schemas.microsoft.com/office/drawing/2014/main" id="{2A349811-EF3D-B0B2-A81C-6A6657792CE1}"/>
                </a:ext>
              </a:extLst>
            </p:cNvPr>
            <p:cNvCxnSpPr>
              <a:cxnSpLocks/>
            </p:cNvCxnSpPr>
            <p:nvPr/>
          </p:nvCxnSpPr>
          <p:spPr>
            <a:xfrm>
              <a:off x="7857968" y="1040498"/>
              <a:ext cx="0" cy="1830433"/>
            </a:xfrm>
            <a:prstGeom prst="line">
              <a:avLst/>
            </a:prstGeom>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E1EF2EAB-E22C-DB68-55B5-DFD2FB6D9693}"/>
                </a:ext>
              </a:extLst>
            </p:cNvPr>
            <p:cNvGrpSpPr/>
            <p:nvPr/>
          </p:nvGrpSpPr>
          <p:grpSpPr>
            <a:xfrm>
              <a:off x="4745551" y="1040498"/>
              <a:ext cx="3112417" cy="1830433"/>
              <a:chOff x="4640776" y="1040497"/>
              <a:chExt cx="3112417" cy="1830433"/>
            </a:xfrm>
          </p:grpSpPr>
          <p:cxnSp>
            <p:nvCxnSpPr>
              <p:cNvPr id="109" name="Straight Connector 108">
                <a:extLst>
                  <a:ext uri="{FF2B5EF4-FFF2-40B4-BE49-F238E27FC236}">
                    <a16:creationId xmlns:a16="http://schemas.microsoft.com/office/drawing/2014/main" id="{2E660E93-566F-CD4F-D6E4-F756CC93E876}"/>
                  </a:ext>
                </a:extLst>
              </p:cNvPr>
              <p:cNvCxnSpPr>
                <a:cxnSpLocks/>
              </p:cNvCxnSpPr>
              <p:nvPr/>
            </p:nvCxnSpPr>
            <p:spPr>
              <a:xfrm>
                <a:off x="4640776" y="1040497"/>
                <a:ext cx="0" cy="1830433"/>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2CF76358-7CDB-DB7D-7BCE-6A900D9BB6F0}"/>
                  </a:ext>
                </a:extLst>
              </p:cNvPr>
              <p:cNvCxnSpPr/>
              <p:nvPr/>
            </p:nvCxnSpPr>
            <p:spPr>
              <a:xfrm>
                <a:off x="4640776" y="1040497"/>
                <a:ext cx="3101419" cy="0"/>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A1440639-119F-3DEA-23CF-BF2E7D17E10B}"/>
                  </a:ext>
                </a:extLst>
              </p:cNvPr>
              <p:cNvCxnSpPr>
                <a:cxnSpLocks/>
              </p:cNvCxnSpPr>
              <p:nvPr/>
            </p:nvCxnSpPr>
            <p:spPr>
              <a:xfrm>
                <a:off x="4643918" y="2870930"/>
                <a:ext cx="3109275" cy="0"/>
              </a:xfrm>
              <a:prstGeom prst="line">
                <a:avLst/>
              </a:prstGeom>
            </p:spPr>
            <p:style>
              <a:lnRef idx="1">
                <a:schemeClr val="dk1"/>
              </a:lnRef>
              <a:fillRef idx="0">
                <a:schemeClr val="dk1"/>
              </a:fillRef>
              <a:effectRef idx="0">
                <a:schemeClr val="dk1"/>
              </a:effectRef>
              <a:fontRef idx="minor">
                <a:schemeClr val="tx1"/>
              </a:fontRef>
            </p:style>
          </p:cxnSp>
        </p:grpSp>
        <p:cxnSp>
          <p:nvCxnSpPr>
            <p:cNvPr id="74" name="Straight Connector 73">
              <a:extLst>
                <a:ext uri="{FF2B5EF4-FFF2-40B4-BE49-F238E27FC236}">
                  <a16:creationId xmlns:a16="http://schemas.microsoft.com/office/drawing/2014/main" id="{AE8A3157-03EA-5BC8-A604-59F8E9290B08}"/>
                </a:ext>
              </a:extLst>
            </p:cNvPr>
            <p:cNvCxnSpPr>
              <a:cxnSpLocks/>
            </p:cNvCxnSpPr>
            <p:nvPr/>
          </p:nvCxnSpPr>
          <p:spPr>
            <a:xfrm>
              <a:off x="3078579" y="3099076"/>
              <a:ext cx="66474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896673D-0FBC-A9B8-3452-53B744F007AF}"/>
                </a:ext>
              </a:extLst>
            </p:cNvPr>
            <p:cNvCxnSpPr>
              <a:cxnSpLocks/>
              <a:endCxn id="68" idx="0"/>
            </p:cNvCxnSpPr>
            <p:nvPr/>
          </p:nvCxnSpPr>
          <p:spPr>
            <a:xfrm>
              <a:off x="3078579" y="3099076"/>
              <a:ext cx="0" cy="187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D89B9F0-FFA9-D6CE-FBBC-DA67F963F733}"/>
                </a:ext>
              </a:extLst>
            </p:cNvPr>
            <p:cNvCxnSpPr>
              <a:endCxn id="69" idx="0"/>
            </p:cNvCxnSpPr>
            <p:nvPr/>
          </p:nvCxnSpPr>
          <p:spPr>
            <a:xfrm>
              <a:off x="9726048" y="3099076"/>
              <a:ext cx="0" cy="187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52ABA54-8181-BC82-E713-63AA1CAAE134}"/>
                </a:ext>
              </a:extLst>
            </p:cNvPr>
            <p:cNvCxnSpPr/>
            <p:nvPr/>
          </p:nvCxnSpPr>
          <p:spPr>
            <a:xfrm>
              <a:off x="6352820" y="2870931"/>
              <a:ext cx="0" cy="228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DEF7FB8-091F-3CCE-7DFE-897DC2EE77EB}"/>
                </a:ext>
              </a:extLst>
            </p:cNvPr>
            <p:cNvCxnSpPr>
              <a:stCxn id="66" idx="2"/>
              <a:endCxn id="67" idx="0"/>
            </p:cNvCxnSpPr>
            <p:nvPr/>
          </p:nvCxnSpPr>
          <p:spPr>
            <a:xfrm flipH="1">
              <a:off x="6352821" y="804827"/>
              <a:ext cx="3142" cy="35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685EFC7-4762-294B-8E0E-1EF18523A150}"/>
                </a:ext>
              </a:extLst>
            </p:cNvPr>
            <p:cNvCxnSpPr>
              <a:cxnSpLocks/>
              <a:endCxn id="71" idx="1"/>
            </p:cNvCxnSpPr>
            <p:nvPr/>
          </p:nvCxnSpPr>
          <p:spPr>
            <a:xfrm>
              <a:off x="2998224" y="3869692"/>
              <a:ext cx="3927" cy="59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4CEB541-8C19-3D24-A218-AC59E48766D9}"/>
                </a:ext>
              </a:extLst>
            </p:cNvPr>
            <p:cNvCxnSpPr>
              <a:stCxn id="70" idx="2"/>
            </p:cNvCxnSpPr>
            <p:nvPr/>
          </p:nvCxnSpPr>
          <p:spPr>
            <a:xfrm flipH="1">
              <a:off x="6352820" y="6160821"/>
              <a:ext cx="1" cy="26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E8946A4-FEA4-CDCE-EED6-20E05E5991F1}"/>
                </a:ext>
              </a:extLst>
            </p:cNvPr>
            <p:cNvCxnSpPr/>
            <p:nvPr/>
          </p:nvCxnSpPr>
          <p:spPr>
            <a:xfrm flipH="1">
              <a:off x="3370299" y="4215214"/>
              <a:ext cx="167640" cy="2696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4" name="Straight Arrow Connector 83">
              <a:extLst>
                <a:ext uri="{FF2B5EF4-FFF2-40B4-BE49-F238E27FC236}">
                  <a16:creationId xmlns:a16="http://schemas.microsoft.com/office/drawing/2014/main" id="{7B3FAB1E-0A5B-2803-6216-7D8A6672A70E}"/>
                </a:ext>
              </a:extLst>
            </p:cNvPr>
            <p:cNvCxnSpPr>
              <a:cxnSpLocks/>
            </p:cNvCxnSpPr>
            <p:nvPr/>
          </p:nvCxnSpPr>
          <p:spPr>
            <a:xfrm flipH="1">
              <a:off x="3670644" y="4508172"/>
              <a:ext cx="228461" cy="1392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A63B08A7-6A1E-00C3-98AF-B64CFF5B7E6C}"/>
                </a:ext>
              </a:extLst>
            </p:cNvPr>
            <p:cNvCxnSpPr>
              <a:cxnSpLocks/>
            </p:cNvCxnSpPr>
            <p:nvPr/>
          </p:nvCxnSpPr>
          <p:spPr>
            <a:xfrm flipH="1">
              <a:off x="3634222" y="5134349"/>
              <a:ext cx="301305" cy="349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6" name="Straight Arrow Connector 85">
              <a:extLst>
                <a:ext uri="{FF2B5EF4-FFF2-40B4-BE49-F238E27FC236}">
                  <a16:creationId xmlns:a16="http://schemas.microsoft.com/office/drawing/2014/main" id="{FCAFEF21-7525-79D4-9426-37001225D42D}"/>
                </a:ext>
              </a:extLst>
            </p:cNvPr>
            <p:cNvCxnSpPr>
              <a:cxnSpLocks/>
            </p:cNvCxnSpPr>
            <p:nvPr/>
          </p:nvCxnSpPr>
          <p:spPr>
            <a:xfrm flipH="1">
              <a:off x="3666386" y="4789338"/>
              <a:ext cx="420273" cy="1100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86">
              <a:extLst>
                <a:ext uri="{FF2B5EF4-FFF2-40B4-BE49-F238E27FC236}">
                  <a16:creationId xmlns:a16="http://schemas.microsoft.com/office/drawing/2014/main" id="{7EA15FB2-96C8-C7C7-B379-51538B85675F}"/>
                </a:ext>
              </a:extLst>
            </p:cNvPr>
            <p:cNvCxnSpPr>
              <a:cxnSpLocks/>
            </p:cNvCxnSpPr>
            <p:nvPr/>
          </p:nvCxnSpPr>
          <p:spPr>
            <a:xfrm>
              <a:off x="1992267" y="4465925"/>
              <a:ext cx="348057" cy="1484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5E8CB764-9417-11D6-66C4-36EA8FE7C948}"/>
                </a:ext>
              </a:extLst>
            </p:cNvPr>
            <p:cNvCxnSpPr>
              <a:cxnSpLocks/>
            </p:cNvCxnSpPr>
            <p:nvPr/>
          </p:nvCxnSpPr>
          <p:spPr>
            <a:xfrm flipV="1">
              <a:off x="1986047" y="4929259"/>
              <a:ext cx="372368" cy="19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9" name="Straight Arrow Connector 88">
              <a:extLst>
                <a:ext uri="{FF2B5EF4-FFF2-40B4-BE49-F238E27FC236}">
                  <a16:creationId xmlns:a16="http://schemas.microsoft.com/office/drawing/2014/main" id="{53B46737-0EAD-2641-6442-C488E2C2B21D}"/>
                </a:ext>
              </a:extLst>
            </p:cNvPr>
            <p:cNvCxnSpPr>
              <a:cxnSpLocks/>
            </p:cNvCxnSpPr>
            <p:nvPr/>
          </p:nvCxnSpPr>
          <p:spPr>
            <a:xfrm flipV="1">
              <a:off x="2052964" y="5149508"/>
              <a:ext cx="305451" cy="2525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0" name="TextBox 89">
              <a:extLst>
                <a:ext uri="{FF2B5EF4-FFF2-40B4-BE49-F238E27FC236}">
                  <a16:creationId xmlns:a16="http://schemas.microsoft.com/office/drawing/2014/main" id="{8016AC62-2739-2193-FAD8-6B2CCBACB981}"/>
                </a:ext>
              </a:extLst>
            </p:cNvPr>
            <p:cNvSpPr txBox="1"/>
            <p:nvPr/>
          </p:nvSpPr>
          <p:spPr>
            <a:xfrm>
              <a:off x="2752725" y="3381365"/>
              <a:ext cx="67817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80%</a:t>
              </a:r>
            </a:p>
          </p:txBody>
        </p:sp>
        <p:sp>
          <p:nvSpPr>
            <p:cNvPr id="91" name="TextBox 90">
              <a:extLst>
                <a:ext uri="{FF2B5EF4-FFF2-40B4-BE49-F238E27FC236}">
                  <a16:creationId xmlns:a16="http://schemas.microsoft.com/office/drawing/2014/main" id="{20D59CEC-74F3-D1FF-6417-07C45D0D20D0}"/>
                </a:ext>
              </a:extLst>
            </p:cNvPr>
            <p:cNvSpPr txBox="1"/>
            <p:nvPr/>
          </p:nvSpPr>
          <p:spPr>
            <a:xfrm>
              <a:off x="9472741" y="3397077"/>
              <a:ext cx="70268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20%</a:t>
              </a:r>
            </a:p>
          </p:txBody>
        </p:sp>
        <p:sp>
          <p:nvSpPr>
            <p:cNvPr id="92" name="TextBox 91">
              <a:extLst>
                <a:ext uri="{FF2B5EF4-FFF2-40B4-BE49-F238E27FC236}">
                  <a16:creationId xmlns:a16="http://schemas.microsoft.com/office/drawing/2014/main" id="{ACD8E452-D248-E7AB-9D57-0C9BC6E50E54}"/>
                </a:ext>
              </a:extLst>
            </p:cNvPr>
            <p:cNvSpPr txBox="1"/>
            <p:nvPr/>
          </p:nvSpPr>
          <p:spPr>
            <a:xfrm>
              <a:off x="2337464" y="4794703"/>
              <a:ext cx="143432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Training Dataset</a:t>
              </a:r>
            </a:p>
          </p:txBody>
        </p:sp>
        <p:sp>
          <p:nvSpPr>
            <p:cNvPr id="93" name="TextBox 92">
              <a:extLst>
                <a:ext uri="{FF2B5EF4-FFF2-40B4-BE49-F238E27FC236}">
                  <a16:creationId xmlns:a16="http://schemas.microsoft.com/office/drawing/2014/main" id="{DF2B1E24-E61A-CA86-9FA9-5FA4EF41A4D3}"/>
                </a:ext>
              </a:extLst>
            </p:cNvPr>
            <p:cNvSpPr txBox="1"/>
            <p:nvPr/>
          </p:nvSpPr>
          <p:spPr>
            <a:xfrm>
              <a:off x="7802116" y="2152360"/>
              <a:ext cx="198638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Data Segregation</a:t>
              </a:r>
            </a:p>
          </p:txBody>
        </p:sp>
        <p:sp>
          <p:nvSpPr>
            <p:cNvPr id="94" name="TextBox 93">
              <a:extLst>
                <a:ext uri="{FF2B5EF4-FFF2-40B4-BE49-F238E27FC236}">
                  <a16:creationId xmlns:a16="http://schemas.microsoft.com/office/drawing/2014/main" id="{5407AF48-3886-067F-F78B-A149FDECCCAC}"/>
                </a:ext>
              </a:extLst>
            </p:cNvPr>
            <p:cNvSpPr txBox="1"/>
            <p:nvPr/>
          </p:nvSpPr>
          <p:spPr>
            <a:xfrm>
              <a:off x="5756499" y="2169764"/>
              <a:ext cx="198638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Event Vector</a:t>
              </a:r>
            </a:p>
          </p:txBody>
        </p:sp>
        <p:sp>
          <p:nvSpPr>
            <p:cNvPr id="95" name="TextBox 94">
              <a:extLst>
                <a:ext uri="{FF2B5EF4-FFF2-40B4-BE49-F238E27FC236}">
                  <a16:creationId xmlns:a16="http://schemas.microsoft.com/office/drawing/2014/main" id="{75AD0198-3FAB-BC6E-84B2-9450D58D3048}"/>
                </a:ext>
              </a:extLst>
            </p:cNvPr>
            <p:cNvSpPr txBox="1"/>
            <p:nvPr/>
          </p:nvSpPr>
          <p:spPr>
            <a:xfrm>
              <a:off x="5511558" y="1316636"/>
              <a:ext cx="198638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TF-IDF Algorithm</a:t>
              </a:r>
            </a:p>
          </p:txBody>
        </p:sp>
        <p:sp>
          <p:nvSpPr>
            <p:cNvPr id="96" name="TextBox 95">
              <a:extLst>
                <a:ext uri="{FF2B5EF4-FFF2-40B4-BE49-F238E27FC236}">
                  <a16:creationId xmlns:a16="http://schemas.microsoft.com/office/drawing/2014/main" id="{19EEFA2B-958A-3DB7-7668-95722AD3D5FD}"/>
                </a:ext>
              </a:extLst>
            </p:cNvPr>
            <p:cNvSpPr txBox="1"/>
            <p:nvPr/>
          </p:nvSpPr>
          <p:spPr>
            <a:xfrm>
              <a:off x="7802116" y="1298739"/>
              <a:ext cx="198638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Data Cleaning</a:t>
              </a:r>
            </a:p>
          </p:txBody>
        </p:sp>
        <p:sp>
          <p:nvSpPr>
            <p:cNvPr id="97" name="TextBox 96">
              <a:extLst>
                <a:ext uri="{FF2B5EF4-FFF2-40B4-BE49-F238E27FC236}">
                  <a16:creationId xmlns:a16="http://schemas.microsoft.com/office/drawing/2014/main" id="{F2F53865-2DDC-E104-2292-232AF8A22A91}"/>
                </a:ext>
              </a:extLst>
            </p:cNvPr>
            <p:cNvSpPr txBox="1"/>
            <p:nvPr/>
          </p:nvSpPr>
          <p:spPr>
            <a:xfrm>
              <a:off x="5639292" y="5636705"/>
              <a:ext cx="198638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Trained Model</a:t>
              </a:r>
            </a:p>
          </p:txBody>
        </p:sp>
        <p:sp>
          <p:nvSpPr>
            <p:cNvPr id="98" name="TextBox 97">
              <a:extLst>
                <a:ext uri="{FF2B5EF4-FFF2-40B4-BE49-F238E27FC236}">
                  <a16:creationId xmlns:a16="http://schemas.microsoft.com/office/drawing/2014/main" id="{F8BE1081-E7FE-1B66-0A0D-8032E261ADE3}"/>
                </a:ext>
              </a:extLst>
            </p:cNvPr>
            <p:cNvSpPr txBox="1"/>
            <p:nvPr/>
          </p:nvSpPr>
          <p:spPr>
            <a:xfrm>
              <a:off x="5639292" y="3090000"/>
              <a:ext cx="198638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Data Splitting</a:t>
              </a:r>
            </a:p>
          </p:txBody>
        </p:sp>
        <p:sp>
          <p:nvSpPr>
            <p:cNvPr id="99" name="TextBox 98">
              <a:extLst>
                <a:ext uri="{FF2B5EF4-FFF2-40B4-BE49-F238E27FC236}">
                  <a16:creationId xmlns:a16="http://schemas.microsoft.com/office/drawing/2014/main" id="{6DF9EE41-EC65-38B7-AAAD-419171FCAEE9}"/>
                </a:ext>
              </a:extLst>
            </p:cNvPr>
            <p:cNvSpPr txBox="1"/>
            <p:nvPr/>
          </p:nvSpPr>
          <p:spPr>
            <a:xfrm>
              <a:off x="5639292" y="268951"/>
              <a:ext cx="198638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Initial Dataset</a:t>
              </a:r>
            </a:p>
          </p:txBody>
        </p:sp>
        <p:sp>
          <p:nvSpPr>
            <p:cNvPr id="100" name="TextBox 99">
              <a:extLst>
                <a:ext uri="{FF2B5EF4-FFF2-40B4-BE49-F238E27FC236}">
                  <a16:creationId xmlns:a16="http://schemas.microsoft.com/office/drawing/2014/main" id="{57C28810-21E1-1F37-CAF9-BE6FAB73505B}"/>
                </a:ext>
              </a:extLst>
            </p:cNvPr>
            <p:cNvSpPr txBox="1"/>
            <p:nvPr/>
          </p:nvSpPr>
          <p:spPr>
            <a:xfrm>
              <a:off x="10175429" y="3358674"/>
              <a:ext cx="982156"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Test Data</a:t>
              </a:r>
            </a:p>
          </p:txBody>
        </p:sp>
        <p:sp>
          <p:nvSpPr>
            <p:cNvPr id="101" name="TextBox 100">
              <a:extLst>
                <a:ext uri="{FF2B5EF4-FFF2-40B4-BE49-F238E27FC236}">
                  <a16:creationId xmlns:a16="http://schemas.microsoft.com/office/drawing/2014/main" id="{E74084CD-C13E-A8F9-7066-1A67E9D5619F}"/>
                </a:ext>
              </a:extLst>
            </p:cNvPr>
            <p:cNvSpPr txBox="1"/>
            <p:nvPr/>
          </p:nvSpPr>
          <p:spPr>
            <a:xfrm>
              <a:off x="1243965" y="3397077"/>
              <a:ext cx="137427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Training Data</a:t>
              </a:r>
            </a:p>
          </p:txBody>
        </p:sp>
        <p:sp>
          <p:nvSpPr>
            <p:cNvPr id="102" name="TextBox 101">
              <a:extLst>
                <a:ext uri="{FF2B5EF4-FFF2-40B4-BE49-F238E27FC236}">
                  <a16:creationId xmlns:a16="http://schemas.microsoft.com/office/drawing/2014/main" id="{0066E443-741A-E5FB-5834-16B206390FBC}"/>
                </a:ext>
              </a:extLst>
            </p:cNvPr>
            <p:cNvSpPr txBox="1"/>
            <p:nvPr/>
          </p:nvSpPr>
          <p:spPr>
            <a:xfrm>
              <a:off x="3454118" y="3960029"/>
              <a:ext cx="72482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SVM</a:t>
              </a:r>
            </a:p>
          </p:txBody>
        </p:sp>
        <p:sp>
          <p:nvSpPr>
            <p:cNvPr id="103" name="TextBox 102">
              <a:extLst>
                <a:ext uri="{FF2B5EF4-FFF2-40B4-BE49-F238E27FC236}">
                  <a16:creationId xmlns:a16="http://schemas.microsoft.com/office/drawing/2014/main" id="{03CADA11-512E-DB22-453E-6DCE47F3CF70}"/>
                </a:ext>
              </a:extLst>
            </p:cNvPr>
            <p:cNvSpPr txBox="1"/>
            <p:nvPr/>
          </p:nvSpPr>
          <p:spPr>
            <a:xfrm>
              <a:off x="3827410" y="4256718"/>
              <a:ext cx="130266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Naïve Bayes</a:t>
              </a:r>
            </a:p>
          </p:txBody>
        </p:sp>
        <p:sp>
          <p:nvSpPr>
            <p:cNvPr id="104" name="TextBox 103">
              <a:extLst>
                <a:ext uri="{FF2B5EF4-FFF2-40B4-BE49-F238E27FC236}">
                  <a16:creationId xmlns:a16="http://schemas.microsoft.com/office/drawing/2014/main" id="{F0331A27-FF33-D946-7A1F-2CFD891A3533}"/>
                </a:ext>
              </a:extLst>
            </p:cNvPr>
            <p:cNvSpPr txBox="1"/>
            <p:nvPr/>
          </p:nvSpPr>
          <p:spPr>
            <a:xfrm>
              <a:off x="4063813" y="4607923"/>
              <a:ext cx="1266198" cy="31177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Decision Tree</a:t>
              </a:r>
            </a:p>
          </p:txBody>
        </p:sp>
        <p:sp>
          <p:nvSpPr>
            <p:cNvPr id="105" name="TextBox 104">
              <a:extLst>
                <a:ext uri="{FF2B5EF4-FFF2-40B4-BE49-F238E27FC236}">
                  <a16:creationId xmlns:a16="http://schemas.microsoft.com/office/drawing/2014/main" id="{F64D8068-31FD-8CEB-C639-8DA1E7292C9E}"/>
                </a:ext>
              </a:extLst>
            </p:cNvPr>
            <p:cNvSpPr txBox="1"/>
            <p:nvPr/>
          </p:nvSpPr>
          <p:spPr>
            <a:xfrm>
              <a:off x="3896729" y="4947224"/>
              <a:ext cx="72482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KNN</a:t>
              </a:r>
            </a:p>
          </p:txBody>
        </p:sp>
        <p:sp>
          <p:nvSpPr>
            <p:cNvPr id="106" name="TextBox 105">
              <a:extLst>
                <a:ext uri="{FF2B5EF4-FFF2-40B4-BE49-F238E27FC236}">
                  <a16:creationId xmlns:a16="http://schemas.microsoft.com/office/drawing/2014/main" id="{3D20AA0B-D506-F098-74EB-301068F47BAF}"/>
                </a:ext>
              </a:extLst>
            </p:cNvPr>
            <p:cNvSpPr txBox="1"/>
            <p:nvPr/>
          </p:nvSpPr>
          <p:spPr>
            <a:xfrm>
              <a:off x="889703" y="4184790"/>
              <a:ext cx="136582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Random Forest</a:t>
              </a:r>
            </a:p>
          </p:txBody>
        </p:sp>
        <p:sp>
          <p:nvSpPr>
            <p:cNvPr id="107" name="TextBox 106">
              <a:extLst>
                <a:ext uri="{FF2B5EF4-FFF2-40B4-BE49-F238E27FC236}">
                  <a16:creationId xmlns:a16="http://schemas.microsoft.com/office/drawing/2014/main" id="{3B71CD42-BC02-111F-BD52-94B6FF35F185}"/>
                </a:ext>
              </a:extLst>
            </p:cNvPr>
            <p:cNvSpPr txBox="1"/>
            <p:nvPr/>
          </p:nvSpPr>
          <p:spPr>
            <a:xfrm>
              <a:off x="1382753" y="4794703"/>
              <a:ext cx="724822"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LSTM</a:t>
              </a:r>
            </a:p>
          </p:txBody>
        </p:sp>
        <p:sp>
          <p:nvSpPr>
            <p:cNvPr id="108" name="TextBox 107">
              <a:extLst>
                <a:ext uri="{FF2B5EF4-FFF2-40B4-BE49-F238E27FC236}">
                  <a16:creationId xmlns:a16="http://schemas.microsoft.com/office/drawing/2014/main" id="{F0C39633-4802-3BB7-1F87-019AD061AB32}"/>
                </a:ext>
              </a:extLst>
            </p:cNvPr>
            <p:cNvSpPr txBox="1"/>
            <p:nvPr/>
          </p:nvSpPr>
          <p:spPr>
            <a:xfrm>
              <a:off x="1586046" y="5312499"/>
              <a:ext cx="81885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CNN</a:t>
              </a:r>
            </a:p>
          </p:txBody>
        </p:sp>
      </p:grpSp>
      <p:cxnSp>
        <p:nvCxnSpPr>
          <p:cNvPr id="3" name="Connector: Elbow 2">
            <a:extLst>
              <a:ext uri="{FF2B5EF4-FFF2-40B4-BE49-F238E27FC236}">
                <a16:creationId xmlns:a16="http://schemas.microsoft.com/office/drawing/2014/main" id="{35184010-4BEB-52BF-C376-5630FC8CD915}"/>
              </a:ext>
            </a:extLst>
          </p:cNvPr>
          <p:cNvCxnSpPr>
            <a:stCxn id="71" idx="3"/>
            <a:endCxn id="70" idx="1"/>
          </p:cNvCxnSpPr>
          <p:nvPr/>
        </p:nvCxnSpPr>
        <p:spPr>
          <a:xfrm rot="16200000" flipH="1">
            <a:off x="3721103" y="4066436"/>
            <a:ext cx="558467" cy="23976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EDA12B4E-7B93-3C44-561C-766B5AF0F0FB}"/>
              </a:ext>
            </a:extLst>
          </p:cNvPr>
          <p:cNvCxnSpPr>
            <a:cxnSpLocks/>
            <a:stCxn id="69" idx="2"/>
          </p:cNvCxnSpPr>
          <p:nvPr/>
        </p:nvCxnSpPr>
        <p:spPr>
          <a:xfrm rot="5400000">
            <a:off x="7591381" y="3369341"/>
            <a:ext cx="1870675" cy="24003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561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3C10-2B07-4B60-9CB1-17CD34FA3DA6}"/>
              </a:ext>
            </a:extLst>
          </p:cNvPr>
          <p:cNvSpPr>
            <a:spLocks noGrp="1"/>
          </p:cNvSpPr>
          <p:nvPr>
            <p:ph type="title"/>
          </p:nvPr>
        </p:nvSpPr>
        <p:spPr>
          <a:xfrm>
            <a:off x="0" y="165702"/>
            <a:ext cx="12192000" cy="888440"/>
          </a:xfrm>
        </p:spPr>
        <p:txBody>
          <a:bodyPr/>
          <a:lstStyle/>
          <a:p>
            <a:pPr algn="ctr"/>
            <a:r>
              <a:rPr lang="en-US" b="1" dirty="0">
                <a:latin typeface="Times New Roman" panose="02020603050405020304" pitchFamily="18" charset="0"/>
                <a:cs typeface="Times New Roman" panose="02020603050405020304" pitchFamily="18" charset="0"/>
              </a:rPr>
              <a:t>Sequence Diagram</a:t>
            </a:r>
          </a:p>
        </p:txBody>
      </p:sp>
      <p:grpSp>
        <p:nvGrpSpPr>
          <p:cNvPr id="42" name="Group 41">
            <a:extLst>
              <a:ext uri="{FF2B5EF4-FFF2-40B4-BE49-F238E27FC236}">
                <a16:creationId xmlns:a16="http://schemas.microsoft.com/office/drawing/2014/main" id="{0DEB1F61-A671-99EF-50C1-EC8A1A119512}"/>
              </a:ext>
            </a:extLst>
          </p:cNvPr>
          <p:cNvGrpSpPr/>
          <p:nvPr/>
        </p:nvGrpSpPr>
        <p:grpSpPr>
          <a:xfrm>
            <a:off x="2516361" y="1491264"/>
            <a:ext cx="7942357" cy="5001856"/>
            <a:chOff x="2130108" y="2025102"/>
            <a:chExt cx="6950531" cy="4311563"/>
          </a:xfrm>
        </p:grpSpPr>
        <p:sp>
          <p:nvSpPr>
            <p:cNvPr id="4" name="Rectangle 261">
              <a:extLst>
                <a:ext uri="{FF2B5EF4-FFF2-40B4-BE49-F238E27FC236}">
                  <a16:creationId xmlns:a16="http://schemas.microsoft.com/office/drawing/2014/main" id="{3ACC3682-4F8B-32CF-E1EA-DF12EF944FEB}"/>
                </a:ext>
              </a:extLst>
            </p:cNvPr>
            <p:cNvSpPr>
              <a:spLocks noChangeArrowheads="1"/>
            </p:cNvSpPr>
            <p:nvPr/>
          </p:nvSpPr>
          <p:spPr bwMode="auto">
            <a:xfrm>
              <a:off x="2130108" y="2126616"/>
              <a:ext cx="1261270" cy="46799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262">
              <a:extLst>
                <a:ext uri="{FF2B5EF4-FFF2-40B4-BE49-F238E27FC236}">
                  <a16:creationId xmlns:a16="http://schemas.microsoft.com/office/drawing/2014/main" id="{A8B7FAAE-B425-E5AB-CCA2-5C31752526F5}"/>
                </a:ext>
              </a:extLst>
            </p:cNvPr>
            <p:cNvSpPr>
              <a:spLocks noChangeArrowheads="1"/>
            </p:cNvSpPr>
            <p:nvPr/>
          </p:nvSpPr>
          <p:spPr bwMode="auto">
            <a:xfrm>
              <a:off x="6714565" y="2025102"/>
              <a:ext cx="1247775" cy="4667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System</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10CF483D-7376-4367-5A40-FC6BC2CF2C96}"/>
                </a:ext>
              </a:extLst>
            </p:cNvPr>
            <p:cNvCxnSpPr>
              <a:cxnSpLocks noChangeShapeType="1"/>
            </p:cNvCxnSpPr>
            <p:nvPr/>
          </p:nvCxnSpPr>
          <p:spPr bwMode="auto">
            <a:xfrm>
              <a:off x="2680336" y="2602865"/>
              <a:ext cx="45085" cy="3733800"/>
            </a:xfrm>
            <a:prstGeom prst="straightConnector1">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cxnSp>
        <p:cxnSp>
          <p:nvCxnSpPr>
            <p:cNvPr id="7" name="Straight Arrow Connector 6">
              <a:extLst>
                <a:ext uri="{FF2B5EF4-FFF2-40B4-BE49-F238E27FC236}">
                  <a16:creationId xmlns:a16="http://schemas.microsoft.com/office/drawing/2014/main" id="{DB67BEA0-5F37-3C45-1A32-1C043E450BE3}"/>
                </a:ext>
              </a:extLst>
            </p:cNvPr>
            <p:cNvCxnSpPr>
              <a:cxnSpLocks noChangeShapeType="1"/>
            </p:cNvCxnSpPr>
            <p:nvPr/>
          </p:nvCxnSpPr>
          <p:spPr bwMode="auto">
            <a:xfrm>
              <a:off x="7324281" y="2511135"/>
              <a:ext cx="0" cy="3695700"/>
            </a:xfrm>
            <a:prstGeom prst="straightConnector1">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cxnSp>
        <p:sp>
          <p:nvSpPr>
            <p:cNvPr id="8" name="Rectangle 7">
              <a:extLst>
                <a:ext uri="{FF2B5EF4-FFF2-40B4-BE49-F238E27FC236}">
                  <a16:creationId xmlns:a16="http://schemas.microsoft.com/office/drawing/2014/main" id="{CE92E880-7B18-AE76-5F3D-3080929A094F}"/>
                </a:ext>
              </a:extLst>
            </p:cNvPr>
            <p:cNvSpPr>
              <a:spLocks noChangeArrowheads="1"/>
            </p:cNvSpPr>
            <p:nvPr/>
          </p:nvSpPr>
          <p:spPr bwMode="auto">
            <a:xfrm>
              <a:off x="7271894" y="2740915"/>
              <a:ext cx="104775" cy="29146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 name="Rectangle 8">
              <a:extLst>
                <a:ext uri="{FF2B5EF4-FFF2-40B4-BE49-F238E27FC236}">
                  <a16:creationId xmlns:a16="http://schemas.microsoft.com/office/drawing/2014/main" id="{D1B65761-F71B-BE14-9836-1B900BA04A90}"/>
                </a:ext>
              </a:extLst>
            </p:cNvPr>
            <p:cNvSpPr>
              <a:spLocks noChangeArrowheads="1"/>
            </p:cNvSpPr>
            <p:nvPr/>
          </p:nvSpPr>
          <p:spPr bwMode="auto">
            <a:xfrm>
              <a:off x="2636203" y="2965893"/>
              <a:ext cx="133350" cy="5524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10" name="Straight Arrow Connector 9">
              <a:extLst>
                <a:ext uri="{FF2B5EF4-FFF2-40B4-BE49-F238E27FC236}">
                  <a16:creationId xmlns:a16="http://schemas.microsoft.com/office/drawing/2014/main" id="{742A3560-5A7A-A0EB-7B34-92248755B6C6}"/>
                </a:ext>
              </a:extLst>
            </p:cNvPr>
            <p:cNvCxnSpPr>
              <a:cxnSpLocks noChangeShapeType="1"/>
            </p:cNvCxnSpPr>
            <p:nvPr/>
          </p:nvCxnSpPr>
          <p:spPr bwMode="auto">
            <a:xfrm>
              <a:off x="2769553" y="3283585"/>
              <a:ext cx="44958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 name="Text Box 274">
              <a:extLst>
                <a:ext uri="{FF2B5EF4-FFF2-40B4-BE49-F238E27FC236}">
                  <a16:creationId xmlns:a16="http://schemas.microsoft.com/office/drawing/2014/main" id="{3DD3C095-F0A2-F287-4923-34425EC18A4D}"/>
                </a:ext>
              </a:extLst>
            </p:cNvPr>
            <p:cNvSpPr txBox="1">
              <a:spLocks noChangeArrowheads="1"/>
            </p:cNvSpPr>
            <p:nvPr/>
          </p:nvSpPr>
          <p:spPr bwMode="auto">
            <a:xfrm>
              <a:off x="4348724" y="2916873"/>
              <a:ext cx="1219200" cy="25717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Load Dataset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nvGrpSpPr>
            <p:cNvPr id="12" name="Group 11">
              <a:extLst>
                <a:ext uri="{FF2B5EF4-FFF2-40B4-BE49-F238E27FC236}">
                  <a16:creationId xmlns:a16="http://schemas.microsoft.com/office/drawing/2014/main" id="{6659203B-6720-FFD3-8A3A-C7A0AC3B6158}"/>
                </a:ext>
              </a:extLst>
            </p:cNvPr>
            <p:cNvGrpSpPr/>
            <p:nvPr/>
          </p:nvGrpSpPr>
          <p:grpSpPr bwMode="auto">
            <a:xfrm>
              <a:off x="7378226" y="3226332"/>
              <a:ext cx="390525" cy="333375"/>
              <a:chOff x="0" y="0"/>
              <a:chExt cx="615" cy="525"/>
            </a:xfrm>
          </p:grpSpPr>
          <p:cxnSp>
            <p:nvCxnSpPr>
              <p:cNvPr id="13" name="AutoShape 11">
                <a:extLst>
                  <a:ext uri="{FF2B5EF4-FFF2-40B4-BE49-F238E27FC236}">
                    <a16:creationId xmlns:a16="http://schemas.microsoft.com/office/drawing/2014/main" id="{6E0F58EE-1EAC-CEC9-5F31-25CC4CE2D663}"/>
                  </a:ext>
                </a:extLst>
              </p:cNvPr>
              <p:cNvCxnSpPr>
                <a:cxnSpLocks noChangeShapeType="1"/>
              </p:cNvCxnSpPr>
              <p:nvPr/>
            </p:nvCxnSpPr>
            <p:spPr bwMode="auto">
              <a:xfrm>
                <a:off x="0" y="0"/>
                <a:ext cx="61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4" name="AutoShape 12">
                <a:extLst>
                  <a:ext uri="{FF2B5EF4-FFF2-40B4-BE49-F238E27FC236}">
                    <a16:creationId xmlns:a16="http://schemas.microsoft.com/office/drawing/2014/main" id="{4169151A-1589-DB03-AD41-1E2313AF2516}"/>
                  </a:ext>
                </a:extLst>
              </p:cNvPr>
              <p:cNvCxnSpPr>
                <a:cxnSpLocks noChangeShapeType="1"/>
              </p:cNvCxnSpPr>
              <p:nvPr/>
            </p:nvCxnSpPr>
            <p:spPr bwMode="auto">
              <a:xfrm>
                <a:off x="615" y="0"/>
                <a:ext cx="0" cy="5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 name="AutoShape 13">
                <a:extLst>
                  <a:ext uri="{FF2B5EF4-FFF2-40B4-BE49-F238E27FC236}">
                    <a16:creationId xmlns:a16="http://schemas.microsoft.com/office/drawing/2014/main" id="{86433FB6-C2C1-2F98-44B5-84569547BE08}"/>
                  </a:ext>
                </a:extLst>
              </p:cNvPr>
              <p:cNvCxnSpPr>
                <a:cxnSpLocks noChangeShapeType="1"/>
              </p:cNvCxnSpPr>
              <p:nvPr/>
            </p:nvCxnSpPr>
            <p:spPr bwMode="auto">
              <a:xfrm flipH="1">
                <a:off x="0" y="525"/>
                <a:ext cx="61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16" name="Text Box 279">
              <a:extLst>
                <a:ext uri="{FF2B5EF4-FFF2-40B4-BE49-F238E27FC236}">
                  <a16:creationId xmlns:a16="http://schemas.microsoft.com/office/drawing/2014/main" id="{27750C45-077B-C8B0-B8E2-2CA43CAE186A}"/>
                </a:ext>
              </a:extLst>
            </p:cNvPr>
            <p:cNvSpPr txBox="1">
              <a:spLocks noChangeArrowheads="1"/>
            </p:cNvSpPr>
            <p:nvPr/>
          </p:nvSpPr>
          <p:spPr bwMode="auto">
            <a:xfrm>
              <a:off x="7655849" y="2925735"/>
              <a:ext cx="525463" cy="25717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Read</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0690609D-E380-FE69-180F-88DDFCF4B031}"/>
                </a:ext>
              </a:extLst>
            </p:cNvPr>
            <p:cNvSpPr>
              <a:spLocks noChangeArrowheads="1"/>
            </p:cNvSpPr>
            <p:nvPr/>
          </p:nvSpPr>
          <p:spPr bwMode="auto">
            <a:xfrm>
              <a:off x="2636203" y="4806633"/>
              <a:ext cx="133350" cy="9525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grpSp>
          <p:nvGrpSpPr>
            <p:cNvPr id="18" name="Group 17">
              <a:extLst>
                <a:ext uri="{FF2B5EF4-FFF2-40B4-BE49-F238E27FC236}">
                  <a16:creationId xmlns:a16="http://schemas.microsoft.com/office/drawing/2014/main" id="{2F177A7D-FA10-4371-1B76-EBD781875821}"/>
                </a:ext>
              </a:extLst>
            </p:cNvPr>
            <p:cNvGrpSpPr/>
            <p:nvPr/>
          </p:nvGrpSpPr>
          <p:grpSpPr bwMode="auto">
            <a:xfrm>
              <a:off x="7397849" y="4215786"/>
              <a:ext cx="390525" cy="333375"/>
              <a:chOff x="0" y="0"/>
              <a:chExt cx="615" cy="525"/>
            </a:xfrm>
          </p:grpSpPr>
          <p:cxnSp>
            <p:nvCxnSpPr>
              <p:cNvPr id="19" name="AutoShape 17">
                <a:extLst>
                  <a:ext uri="{FF2B5EF4-FFF2-40B4-BE49-F238E27FC236}">
                    <a16:creationId xmlns:a16="http://schemas.microsoft.com/office/drawing/2014/main" id="{19D3146A-5FD9-5450-354A-A0D8F425464F}"/>
                  </a:ext>
                </a:extLst>
              </p:cNvPr>
              <p:cNvCxnSpPr>
                <a:cxnSpLocks noChangeShapeType="1"/>
              </p:cNvCxnSpPr>
              <p:nvPr/>
            </p:nvCxnSpPr>
            <p:spPr bwMode="auto">
              <a:xfrm>
                <a:off x="0" y="0"/>
                <a:ext cx="61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 name="AutoShape 18">
                <a:extLst>
                  <a:ext uri="{FF2B5EF4-FFF2-40B4-BE49-F238E27FC236}">
                    <a16:creationId xmlns:a16="http://schemas.microsoft.com/office/drawing/2014/main" id="{A784EEF4-2CE3-E4B3-5A93-FD802A25C293}"/>
                  </a:ext>
                </a:extLst>
              </p:cNvPr>
              <p:cNvCxnSpPr>
                <a:cxnSpLocks noChangeShapeType="1"/>
              </p:cNvCxnSpPr>
              <p:nvPr/>
            </p:nvCxnSpPr>
            <p:spPr bwMode="auto">
              <a:xfrm>
                <a:off x="615" y="0"/>
                <a:ext cx="0" cy="5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1" name="AutoShape 19">
                <a:extLst>
                  <a:ext uri="{FF2B5EF4-FFF2-40B4-BE49-F238E27FC236}">
                    <a16:creationId xmlns:a16="http://schemas.microsoft.com/office/drawing/2014/main" id="{D61A44B7-2611-1355-364F-8064602108DC}"/>
                  </a:ext>
                </a:extLst>
              </p:cNvPr>
              <p:cNvCxnSpPr>
                <a:cxnSpLocks noChangeShapeType="1"/>
              </p:cNvCxnSpPr>
              <p:nvPr/>
            </p:nvCxnSpPr>
            <p:spPr bwMode="auto">
              <a:xfrm flipH="1">
                <a:off x="0" y="525"/>
                <a:ext cx="61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2" name="Text Box 318">
              <a:extLst>
                <a:ext uri="{FF2B5EF4-FFF2-40B4-BE49-F238E27FC236}">
                  <a16:creationId xmlns:a16="http://schemas.microsoft.com/office/drawing/2014/main" id="{3B9F9401-2123-EFAE-0CA9-CF4DE855D60C}"/>
                </a:ext>
              </a:extLst>
            </p:cNvPr>
            <p:cNvSpPr txBox="1">
              <a:spLocks noChangeArrowheads="1"/>
            </p:cNvSpPr>
            <p:nvPr/>
          </p:nvSpPr>
          <p:spPr bwMode="auto">
            <a:xfrm>
              <a:off x="7928369" y="4101810"/>
              <a:ext cx="639737" cy="25717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pSp>
          <p:nvGrpSpPr>
            <p:cNvPr id="23" name="Group 22">
              <a:extLst>
                <a:ext uri="{FF2B5EF4-FFF2-40B4-BE49-F238E27FC236}">
                  <a16:creationId xmlns:a16="http://schemas.microsoft.com/office/drawing/2014/main" id="{89BEC7F3-8238-ACA1-CF9B-B4919A211940}"/>
                </a:ext>
              </a:extLst>
            </p:cNvPr>
            <p:cNvGrpSpPr/>
            <p:nvPr/>
          </p:nvGrpSpPr>
          <p:grpSpPr bwMode="auto">
            <a:xfrm>
              <a:off x="6773324" y="4662169"/>
              <a:ext cx="495300" cy="428625"/>
              <a:chOff x="0" y="0"/>
              <a:chExt cx="780" cy="675"/>
            </a:xfrm>
          </p:grpSpPr>
          <p:cxnSp>
            <p:nvCxnSpPr>
              <p:cNvPr id="24" name="AutoShape 22">
                <a:extLst>
                  <a:ext uri="{FF2B5EF4-FFF2-40B4-BE49-F238E27FC236}">
                    <a16:creationId xmlns:a16="http://schemas.microsoft.com/office/drawing/2014/main" id="{1819FAE8-F703-0C57-F499-204883D37026}"/>
                  </a:ext>
                </a:extLst>
              </p:cNvPr>
              <p:cNvCxnSpPr>
                <a:cxnSpLocks noChangeShapeType="1"/>
              </p:cNvCxnSpPr>
              <p:nvPr/>
            </p:nvCxnSpPr>
            <p:spPr bwMode="auto">
              <a:xfrm flipH="1">
                <a:off x="0" y="0"/>
                <a:ext cx="78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5" name="AutoShape 23">
                <a:extLst>
                  <a:ext uri="{FF2B5EF4-FFF2-40B4-BE49-F238E27FC236}">
                    <a16:creationId xmlns:a16="http://schemas.microsoft.com/office/drawing/2014/main" id="{7679E85F-0E48-0567-99D6-7D9A1FB2E8F1}"/>
                  </a:ext>
                </a:extLst>
              </p:cNvPr>
              <p:cNvCxnSpPr>
                <a:cxnSpLocks noChangeShapeType="1"/>
              </p:cNvCxnSpPr>
              <p:nvPr/>
            </p:nvCxnSpPr>
            <p:spPr bwMode="auto">
              <a:xfrm>
                <a:off x="0" y="0"/>
                <a:ext cx="0" cy="6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6" name="AutoShape 24">
                <a:extLst>
                  <a:ext uri="{FF2B5EF4-FFF2-40B4-BE49-F238E27FC236}">
                    <a16:creationId xmlns:a16="http://schemas.microsoft.com/office/drawing/2014/main" id="{825E794A-CD20-624C-DD65-7A0C6F916761}"/>
                  </a:ext>
                </a:extLst>
              </p:cNvPr>
              <p:cNvCxnSpPr>
                <a:cxnSpLocks noChangeShapeType="1"/>
              </p:cNvCxnSpPr>
              <p:nvPr/>
            </p:nvCxnSpPr>
            <p:spPr bwMode="auto">
              <a:xfrm>
                <a:off x="0" y="675"/>
                <a:ext cx="78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7" name="Text Box 283">
              <a:extLst>
                <a:ext uri="{FF2B5EF4-FFF2-40B4-BE49-F238E27FC236}">
                  <a16:creationId xmlns:a16="http://schemas.microsoft.com/office/drawing/2014/main" id="{6736C44D-ED63-5D4C-E056-DE6F134A8FAA}"/>
                </a:ext>
              </a:extLst>
            </p:cNvPr>
            <p:cNvSpPr txBox="1">
              <a:spLocks noChangeArrowheads="1"/>
            </p:cNvSpPr>
            <p:nvPr/>
          </p:nvSpPr>
          <p:spPr bwMode="auto">
            <a:xfrm>
              <a:off x="5658096" y="4619308"/>
              <a:ext cx="951161" cy="25717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Detect malware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nvGrpSpPr>
            <p:cNvPr id="28" name="Group 27">
              <a:extLst>
                <a:ext uri="{FF2B5EF4-FFF2-40B4-BE49-F238E27FC236}">
                  <a16:creationId xmlns:a16="http://schemas.microsoft.com/office/drawing/2014/main" id="{A5BBB9DF-7CC4-1402-7B5C-AB95A53AEAFD}"/>
                </a:ext>
              </a:extLst>
            </p:cNvPr>
            <p:cNvGrpSpPr/>
            <p:nvPr/>
          </p:nvGrpSpPr>
          <p:grpSpPr bwMode="auto">
            <a:xfrm>
              <a:off x="7397849" y="5261163"/>
              <a:ext cx="390525" cy="333375"/>
              <a:chOff x="0" y="0"/>
              <a:chExt cx="615" cy="525"/>
            </a:xfrm>
          </p:grpSpPr>
          <p:cxnSp>
            <p:nvCxnSpPr>
              <p:cNvPr id="29" name="AutoShape 27">
                <a:extLst>
                  <a:ext uri="{FF2B5EF4-FFF2-40B4-BE49-F238E27FC236}">
                    <a16:creationId xmlns:a16="http://schemas.microsoft.com/office/drawing/2014/main" id="{43D70652-6C06-E6E5-87B5-BB999E1F84C3}"/>
                  </a:ext>
                </a:extLst>
              </p:cNvPr>
              <p:cNvCxnSpPr>
                <a:cxnSpLocks noChangeShapeType="1"/>
              </p:cNvCxnSpPr>
              <p:nvPr/>
            </p:nvCxnSpPr>
            <p:spPr bwMode="auto">
              <a:xfrm>
                <a:off x="0" y="0"/>
                <a:ext cx="61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 name="AutoShape 28">
                <a:extLst>
                  <a:ext uri="{FF2B5EF4-FFF2-40B4-BE49-F238E27FC236}">
                    <a16:creationId xmlns:a16="http://schemas.microsoft.com/office/drawing/2014/main" id="{AFC8EB05-B5C6-1BB2-55F2-5925AC4D2308}"/>
                  </a:ext>
                </a:extLst>
              </p:cNvPr>
              <p:cNvCxnSpPr>
                <a:cxnSpLocks noChangeShapeType="1"/>
              </p:cNvCxnSpPr>
              <p:nvPr/>
            </p:nvCxnSpPr>
            <p:spPr bwMode="auto">
              <a:xfrm>
                <a:off x="615" y="0"/>
                <a:ext cx="0" cy="5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1" name="AutoShape 29">
                <a:extLst>
                  <a:ext uri="{FF2B5EF4-FFF2-40B4-BE49-F238E27FC236}">
                    <a16:creationId xmlns:a16="http://schemas.microsoft.com/office/drawing/2014/main" id="{4400AAAA-56E8-9957-4D41-C89463AC058D}"/>
                  </a:ext>
                </a:extLst>
              </p:cNvPr>
              <p:cNvCxnSpPr>
                <a:cxnSpLocks noChangeShapeType="1"/>
              </p:cNvCxnSpPr>
              <p:nvPr/>
            </p:nvCxnSpPr>
            <p:spPr bwMode="auto">
              <a:xfrm flipH="1">
                <a:off x="0" y="525"/>
                <a:ext cx="61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32" name="Text Box 352">
              <a:extLst>
                <a:ext uri="{FF2B5EF4-FFF2-40B4-BE49-F238E27FC236}">
                  <a16:creationId xmlns:a16="http://schemas.microsoft.com/office/drawing/2014/main" id="{32B51304-57D3-FDC7-E10A-8A5C8E50F07D}"/>
                </a:ext>
              </a:extLst>
            </p:cNvPr>
            <p:cNvSpPr txBox="1">
              <a:spLocks noChangeArrowheads="1"/>
            </p:cNvSpPr>
            <p:nvPr/>
          </p:nvSpPr>
          <p:spPr bwMode="auto">
            <a:xfrm>
              <a:off x="7850823" y="4941637"/>
              <a:ext cx="1229816" cy="44926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Performance analysis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3" name="Straight Arrow Connector 32">
              <a:extLst>
                <a:ext uri="{FF2B5EF4-FFF2-40B4-BE49-F238E27FC236}">
                  <a16:creationId xmlns:a16="http://schemas.microsoft.com/office/drawing/2014/main" id="{EF9A269E-CBC6-5B2A-85B9-31A15229EC95}"/>
                </a:ext>
              </a:extLst>
            </p:cNvPr>
            <p:cNvCxnSpPr>
              <a:cxnSpLocks noChangeShapeType="1"/>
            </p:cNvCxnSpPr>
            <p:nvPr/>
          </p:nvCxnSpPr>
          <p:spPr bwMode="auto">
            <a:xfrm flipH="1">
              <a:off x="2769553" y="5282883"/>
              <a:ext cx="449580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4" name="Text Box 287">
              <a:extLst>
                <a:ext uri="{FF2B5EF4-FFF2-40B4-BE49-F238E27FC236}">
                  <a16:creationId xmlns:a16="http://schemas.microsoft.com/office/drawing/2014/main" id="{3E5AF17A-BCA6-F64B-E309-663C51AD900F}"/>
                </a:ext>
              </a:extLst>
            </p:cNvPr>
            <p:cNvSpPr txBox="1">
              <a:spLocks noChangeArrowheads="1"/>
            </p:cNvSpPr>
            <p:nvPr/>
          </p:nvSpPr>
          <p:spPr bwMode="auto">
            <a:xfrm>
              <a:off x="3620061" y="4962207"/>
              <a:ext cx="1457325" cy="25717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Graph</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nvGrpSpPr>
            <p:cNvPr id="35" name="Group 34">
              <a:extLst>
                <a:ext uri="{FF2B5EF4-FFF2-40B4-BE49-F238E27FC236}">
                  <a16:creationId xmlns:a16="http://schemas.microsoft.com/office/drawing/2014/main" id="{B9CE9B7A-236C-3246-BC3D-6B8D11FCB0C6}"/>
                </a:ext>
              </a:extLst>
            </p:cNvPr>
            <p:cNvGrpSpPr/>
            <p:nvPr/>
          </p:nvGrpSpPr>
          <p:grpSpPr bwMode="auto">
            <a:xfrm>
              <a:off x="6776594" y="3712210"/>
              <a:ext cx="495300" cy="428625"/>
              <a:chOff x="0" y="0"/>
              <a:chExt cx="780" cy="675"/>
            </a:xfrm>
          </p:grpSpPr>
          <p:cxnSp>
            <p:nvCxnSpPr>
              <p:cNvPr id="36" name="AutoShape 91">
                <a:extLst>
                  <a:ext uri="{FF2B5EF4-FFF2-40B4-BE49-F238E27FC236}">
                    <a16:creationId xmlns:a16="http://schemas.microsoft.com/office/drawing/2014/main" id="{A7E4FEFB-38A2-F680-4467-00F6CC31AEF4}"/>
                  </a:ext>
                </a:extLst>
              </p:cNvPr>
              <p:cNvCxnSpPr>
                <a:cxnSpLocks noChangeShapeType="1"/>
              </p:cNvCxnSpPr>
              <p:nvPr/>
            </p:nvCxnSpPr>
            <p:spPr bwMode="auto">
              <a:xfrm flipH="1">
                <a:off x="0" y="0"/>
                <a:ext cx="780"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7" name="AutoShape 92">
                <a:extLst>
                  <a:ext uri="{FF2B5EF4-FFF2-40B4-BE49-F238E27FC236}">
                    <a16:creationId xmlns:a16="http://schemas.microsoft.com/office/drawing/2014/main" id="{DE4B9C5C-5D95-1E38-0024-CEAC7B384DFD}"/>
                  </a:ext>
                </a:extLst>
              </p:cNvPr>
              <p:cNvCxnSpPr>
                <a:cxnSpLocks noChangeShapeType="1"/>
              </p:cNvCxnSpPr>
              <p:nvPr/>
            </p:nvCxnSpPr>
            <p:spPr bwMode="auto">
              <a:xfrm>
                <a:off x="0" y="0"/>
                <a:ext cx="0" cy="6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8" name="AutoShape 93">
                <a:extLst>
                  <a:ext uri="{FF2B5EF4-FFF2-40B4-BE49-F238E27FC236}">
                    <a16:creationId xmlns:a16="http://schemas.microsoft.com/office/drawing/2014/main" id="{630DEEDD-8F82-C3FA-358E-DAAF9FAD5F20}"/>
                  </a:ext>
                </a:extLst>
              </p:cNvPr>
              <p:cNvCxnSpPr>
                <a:cxnSpLocks noChangeShapeType="1"/>
              </p:cNvCxnSpPr>
              <p:nvPr/>
            </p:nvCxnSpPr>
            <p:spPr bwMode="auto">
              <a:xfrm>
                <a:off x="0" y="675"/>
                <a:ext cx="78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39" name="Text Box 289">
              <a:extLst>
                <a:ext uri="{FF2B5EF4-FFF2-40B4-BE49-F238E27FC236}">
                  <a16:creationId xmlns:a16="http://schemas.microsoft.com/office/drawing/2014/main" id="{18E8F218-6E89-650D-09A5-5F67EE61A036}"/>
                </a:ext>
              </a:extLst>
            </p:cNvPr>
            <p:cNvSpPr txBox="1">
              <a:spLocks noChangeArrowheads="1"/>
            </p:cNvSpPr>
            <p:nvPr/>
          </p:nvSpPr>
          <p:spPr bwMode="auto">
            <a:xfrm>
              <a:off x="5613010" y="3775711"/>
              <a:ext cx="1057854" cy="25717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Preprocess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sp>
        <p:nvSpPr>
          <p:cNvPr id="40" name="Rectangle 37">
            <a:extLst>
              <a:ext uri="{FF2B5EF4-FFF2-40B4-BE49-F238E27FC236}">
                <a16:creationId xmlns:a16="http://schemas.microsoft.com/office/drawing/2014/main" id="{0734DE7E-EDCD-5BC8-86EE-AA52F917469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3" name="TextBox 42">
            <a:extLst>
              <a:ext uri="{FF2B5EF4-FFF2-40B4-BE49-F238E27FC236}">
                <a16:creationId xmlns:a16="http://schemas.microsoft.com/office/drawing/2014/main" id="{C60B7234-3399-A8B0-F23C-DF5956C93636}"/>
              </a:ext>
            </a:extLst>
          </p:cNvPr>
          <p:cNvSpPr txBox="1"/>
          <p:nvPr/>
        </p:nvSpPr>
        <p:spPr>
          <a:xfrm>
            <a:off x="2854627" y="6387326"/>
            <a:ext cx="6127422" cy="422167"/>
          </a:xfrm>
          <a:prstGeom prst="rect">
            <a:avLst/>
          </a:prstGeom>
          <a:noFill/>
        </p:spPr>
        <p:txBody>
          <a:bodyPr wrap="square">
            <a:spAutoFit/>
          </a:bodyPr>
          <a:lstStyle/>
          <a:p>
            <a:pPr marL="0" marR="0" algn="ctr">
              <a:lnSpc>
                <a:spcPct val="150000"/>
              </a:lnSpc>
              <a:spcBef>
                <a:spcPts val="0"/>
              </a:spcBef>
              <a:spcAft>
                <a:spcPts val="800"/>
              </a:spcAft>
            </a:pPr>
            <a:r>
              <a:rPr lang="en-US" sz="1600" b="1" dirty="0">
                <a:effectLst/>
                <a:latin typeface="Times New Roman" panose="02020603050405020304" pitchFamily="18" charset="0"/>
                <a:ea typeface="Times New Roman" panose="02020603050405020304" pitchFamily="18" charset="0"/>
              </a:rPr>
              <a:t>Figure 4: Sequence Diagram</a:t>
            </a:r>
            <a:endParaRPr lang="en-US" b="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91581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04A0-0EBD-68B1-757C-CB1A391F80BE}"/>
              </a:ext>
            </a:extLst>
          </p:cNvPr>
          <p:cNvSpPr>
            <a:spLocks noGrp="1"/>
          </p:cNvSpPr>
          <p:nvPr>
            <p:ph type="title"/>
          </p:nvPr>
        </p:nvSpPr>
        <p:spPr>
          <a:xfrm>
            <a:off x="838199" y="176589"/>
            <a:ext cx="10515600" cy="1325563"/>
          </a:xfrm>
        </p:spPr>
        <p:txBody>
          <a:bodyPr/>
          <a:lstStyle/>
          <a:p>
            <a:pPr algn="ctr"/>
            <a:r>
              <a:rPr lang="en-US" b="1" dirty="0">
                <a:latin typeface="Times New Roman" panose="02020603050405020304" pitchFamily="18" charset="0"/>
                <a:cs typeface="Times New Roman" panose="02020603050405020304" pitchFamily="18" charset="0"/>
              </a:rPr>
              <a:t>Implementation </a:t>
            </a:r>
          </a:p>
        </p:txBody>
      </p:sp>
      <p:sp>
        <p:nvSpPr>
          <p:cNvPr id="3" name="Text Placeholder 2">
            <a:extLst>
              <a:ext uri="{FF2B5EF4-FFF2-40B4-BE49-F238E27FC236}">
                <a16:creationId xmlns:a16="http://schemas.microsoft.com/office/drawing/2014/main" id="{BDDEA6DC-28EE-73CD-B7B9-414FEF78C6C5}"/>
              </a:ext>
            </a:extLst>
          </p:cNvPr>
          <p:cNvSpPr>
            <a:spLocks noGrp="1"/>
          </p:cNvSpPr>
          <p:nvPr>
            <p:ph type="body" idx="1"/>
          </p:nvPr>
        </p:nvSpPr>
        <p:spPr>
          <a:xfrm>
            <a:off x="590746" y="1694632"/>
            <a:ext cx="11010507" cy="4760536"/>
          </a:xfrm>
        </p:spPr>
        <p:txBody>
          <a:bodyPr/>
          <a:lstStyle/>
          <a:p>
            <a:pPr marL="114300" indent="0">
              <a:spcAft>
                <a:spcPts val="1200"/>
              </a:spcAft>
              <a:buNone/>
            </a:pPr>
            <a:r>
              <a:rPr lang="en-US" dirty="0">
                <a:latin typeface="Times New Roman" panose="02020603050405020304" pitchFamily="18" charset="0"/>
                <a:cs typeface="Times New Roman" panose="02020603050405020304" pitchFamily="18" charset="0"/>
              </a:rPr>
              <a:t>Dataset description</a:t>
            </a:r>
          </a:p>
          <a:p>
            <a:pPr lvl="1" algn="just">
              <a:lnSpc>
                <a:spcPct val="150000"/>
              </a:lnSpc>
              <a:spcBef>
                <a:spcPts val="0"/>
              </a:spcBef>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The dataset is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collected from the kaggle.com</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just">
              <a:lnSpc>
                <a:spcPct val="150000"/>
              </a:lnSpc>
              <a:spcBef>
                <a:spcPts val="0"/>
              </a:spcBef>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dataset contains day wise packet transaction detail attributes like Destination Port, Flow Duration, Total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Packets, Total Backward Packets, Total Length of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Packets,Total</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Length of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Packets,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Packet Length Max,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Packet Length Min,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Packet Length Mean,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Packet, Length Std,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Packet Length Max,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Packet Length Min,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Packet Length Mean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total 76 attributes and 1 label class.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buNone/>
            </a:pPr>
            <a:endParaRPr lang="en-US" dirty="0"/>
          </a:p>
        </p:txBody>
      </p:sp>
    </p:spTree>
    <p:extLst>
      <p:ext uri="{BB962C8B-B14F-4D97-AF65-F5344CB8AC3E}">
        <p14:creationId xmlns:p14="http://schemas.microsoft.com/office/powerpoint/2010/main" val="1800963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C92B-67D3-1FBC-1F90-63B22C1EBAF8}"/>
              </a:ext>
            </a:extLst>
          </p:cNvPr>
          <p:cNvSpPr>
            <a:spLocks noGrp="1"/>
          </p:cNvSpPr>
          <p:nvPr>
            <p:ph type="title"/>
          </p:nvPr>
        </p:nvSpPr>
        <p:spPr>
          <a:xfrm>
            <a:off x="206605" y="-77935"/>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Cont..</a:t>
            </a:r>
          </a:p>
        </p:txBody>
      </p:sp>
      <p:pic>
        <p:nvPicPr>
          <p:cNvPr id="5" name="Picture 4">
            <a:extLst>
              <a:ext uri="{FF2B5EF4-FFF2-40B4-BE49-F238E27FC236}">
                <a16:creationId xmlns:a16="http://schemas.microsoft.com/office/drawing/2014/main" id="{3604FE4F-FB23-D49C-67B4-6B9134996E9C}"/>
              </a:ext>
            </a:extLst>
          </p:cNvPr>
          <p:cNvPicPr>
            <a:picLocks noChangeAspect="1"/>
          </p:cNvPicPr>
          <p:nvPr/>
        </p:nvPicPr>
        <p:blipFill rotWithShape="1">
          <a:blip r:embed="rId2"/>
          <a:srcRect b="10503"/>
          <a:stretch/>
        </p:blipFill>
        <p:spPr>
          <a:xfrm>
            <a:off x="1395168" y="1024151"/>
            <a:ext cx="10174664" cy="5122126"/>
          </a:xfrm>
          <a:prstGeom prst="rect">
            <a:avLst/>
          </a:prstGeom>
        </p:spPr>
      </p:pic>
      <p:sp>
        <p:nvSpPr>
          <p:cNvPr id="4" name="TextBox 3">
            <a:extLst>
              <a:ext uri="{FF2B5EF4-FFF2-40B4-BE49-F238E27FC236}">
                <a16:creationId xmlns:a16="http://schemas.microsoft.com/office/drawing/2014/main" id="{AF876525-97C6-807A-29E5-7CF929921272}"/>
              </a:ext>
            </a:extLst>
          </p:cNvPr>
          <p:cNvSpPr txBox="1"/>
          <p:nvPr/>
        </p:nvSpPr>
        <p:spPr>
          <a:xfrm>
            <a:off x="5175316" y="6334780"/>
            <a:ext cx="4392890" cy="584775"/>
          </a:xfrm>
          <a:prstGeom prst="rect">
            <a:avLst/>
          </a:prstGeom>
          <a:noFill/>
        </p:spPr>
        <p:txBody>
          <a:bodyPr wrap="square" rtlCol="0">
            <a:spAutoFit/>
          </a:bodyPr>
          <a:lstStyle/>
          <a:p>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Figure 5: Snapshot of Dataset</a:t>
            </a: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852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04A0-0EBD-68B1-757C-CB1A391F80BE}"/>
              </a:ext>
            </a:extLst>
          </p:cNvPr>
          <p:cNvSpPr>
            <a:spLocks noGrp="1"/>
          </p:cNvSpPr>
          <p:nvPr>
            <p:ph type="title"/>
          </p:nvPr>
        </p:nvSpPr>
        <p:spPr>
          <a:xfrm>
            <a:off x="277761" y="158647"/>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Cont..</a:t>
            </a:r>
          </a:p>
        </p:txBody>
      </p:sp>
      <p:sp>
        <p:nvSpPr>
          <p:cNvPr id="3" name="Text Placeholder 2">
            <a:extLst>
              <a:ext uri="{FF2B5EF4-FFF2-40B4-BE49-F238E27FC236}">
                <a16:creationId xmlns:a16="http://schemas.microsoft.com/office/drawing/2014/main" id="{BDDEA6DC-28EE-73CD-B7B9-414FEF78C6C5}"/>
              </a:ext>
            </a:extLst>
          </p:cNvPr>
          <p:cNvSpPr>
            <a:spLocks noGrp="1"/>
          </p:cNvSpPr>
          <p:nvPr>
            <p:ph type="body" idx="1"/>
          </p:nvPr>
        </p:nvSpPr>
        <p:spPr>
          <a:xfrm>
            <a:off x="619431" y="1484210"/>
            <a:ext cx="11294807" cy="4960835"/>
          </a:xfrm>
        </p:spPr>
        <p:txBody>
          <a:bodyPr>
            <a:normAutofit/>
          </a:bodyPr>
          <a:lstStyle/>
          <a:p>
            <a:pPr>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Destination Port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estination of the packets in the network.</a:t>
            </a:r>
          </a:p>
          <a:p>
            <a:pPr>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Flow Duration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Time taken by the packet to reach from source to destination</a:t>
            </a:r>
          </a:p>
          <a:p>
            <a:pPr>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Total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Total number of packets that flowed from source to destination</a:t>
            </a:r>
          </a:p>
          <a:p>
            <a:pPr>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Total Backward Packets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Total number of packets that flowed from destination to source</a:t>
            </a:r>
          </a:p>
          <a:p>
            <a:pPr>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Total Length of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Total length of the Forwarded packet.</a:t>
            </a:r>
          </a:p>
          <a:p>
            <a:pPr>
              <a:buFont typeface="Wingdings" panose="05000000000000000000" pitchFamily="2" charset="2"/>
              <a:buChar char="§"/>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Total Length of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Total length of the backward packets</a:t>
            </a:r>
          </a:p>
          <a:p>
            <a:pPr>
              <a:buFont typeface="Wingdings" panose="05000000000000000000" pitchFamily="2" charset="2"/>
              <a:buChar char="§"/>
            </a:pP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 Length Max</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Max length of the forward packet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 Length Min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Min length of the forward packets </a:t>
            </a:r>
          </a:p>
          <a:p>
            <a:pPr>
              <a:buFont typeface="Wingdings" panose="05000000000000000000" pitchFamily="2" charset="2"/>
              <a:buChar char="§"/>
            </a:pP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 Length Mean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Mean of the forward packets which specifies the mean value  </a:t>
            </a:r>
          </a:p>
          <a:p>
            <a:pPr>
              <a:lnSpc>
                <a:spcPct val="150000"/>
              </a:lnSpc>
              <a:buFont typeface="Wingdings" panose="05000000000000000000" pitchFamily="2" charset="2"/>
              <a:buChar char="§"/>
            </a:pP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Fwd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 Length Std,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 Length Max,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 Length Min,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Packet Length Mean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Bwd</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total 76 attributes and 1 label class.</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buNone/>
            </a:pPr>
            <a:endParaRPr lang="en-US" dirty="0"/>
          </a:p>
        </p:txBody>
      </p:sp>
    </p:spTree>
    <p:extLst>
      <p:ext uri="{BB962C8B-B14F-4D97-AF65-F5344CB8AC3E}">
        <p14:creationId xmlns:p14="http://schemas.microsoft.com/office/powerpoint/2010/main" val="220588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492369" y="605896"/>
            <a:ext cx="3642309" cy="56462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sz="4400">
                <a:solidFill>
                  <a:srgbClr val="FFFFFF"/>
                </a:solidFill>
              </a:rPr>
              <a:t>Contents</a:t>
            </a:r>
            <a:endParaRPr/>
          </a:p>
        </p:txBody>
      </p:sp>
      <p:sp>
        <p:nvSpPr>
          <p:cNvPr id="121" name="Google Shape;121;p3"/>
          <p:cNvSpPr txBox="1">
            <a:spLocks noGrp="1"/>
          </p:cNvSpPr>
          <p:nvPr>
            <p:ph type="body" idx="1"/>
          </p:nvPr>
        </p:nvSpPr>
        <p:spPr>
          <a:xfrm>
            <a:off x="684205" y="221176"/>
            <a:ext cx="10817901" cy="6636824"/>
          </a:xfrm>
          <a:prstGeom prst="rect">
            <a:avLst/>
          </a:prstGeom>
          <a:noFill/>
          <a:ln>
            <a:noFill/>
          </a:ln>
        </p:spPr>
        <p:txBody>
          <a:bodyPr spcFirstLastPara="1" wrap="square" lIns="91425" tIns="45700" rIns="91425" bIns="45700" anchor="ctr" anchorCtr="0">
            <a:normAutofit/>
          </a:bodyPr>
          <a:lstStyle/>
          <a:p>
            <a:pPr marL="0" marR="0" indent="0" algn="just">
              <a:lnSpc>
                <a:spcPct val="150000"/>
              </a:lnSpc>
              <a:spcBef>
                <a:spcPts val="0"/>
              </a:spcBef>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Cyber threats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result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compromising the confidential information of a particular person or the organization.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Hackers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may leak necessary information to the unknown which may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hazardous. Cyber-attacks are not only limited to bigger organizations but also individuals. So, the hacker can target anyone for the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information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a:ea typeface="Times New Roman"/>
                <a:cs typeface="Times New Roman"/>
                <a:sym typeface="Times New Roman"/>
              </a:rPr>
              <a:t>The tendency of large-scale deployment of essential corporate applications in cloud centers has risen dramatically as cloud computing has progressed. </a:t>
            </a:r>
          </a:p>
          <a:p>
            <a:pPr marL="0" marR="0" indent="0" algn="just">
              <a:lnSpc>
                <a:spcPct val="150000"/>
              </a:lnSpc>
              <a:spcBef>
                <a:spcPts val="0"/>
              </a:spcBef>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solve this problem a new concept called Threat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ntelligence was introduced by the research developers.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Due to its capacity to evaluate threat intelligence data from various online assaults, threat intelligence will become an essential tool for resolving sophisticated network attacks, real-time threat time indications, and assault monitoring. This project's major objective is to employ various machine learning techniques to examine the threat intelligence datasets in predicting network attacks coming either from a corporate network or from a specific cluster.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3" name="Google Shape;123;p3"/>
          <p:cNvSpPr txBox="1"/>
          <p:nvPr/>
        </p:nvSpPr>
        <p:spPr>
          <a:xfrm>
            <a:off x="-2844" y="221175"/>
            <a:ext cx="121920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dk1"/>
                </a:solidFill>
                <a:latin typeface="Times New Roman"/>
                <a:ea typeface="Times New Roman"/>
                <a:cs typeface="Times New Roman"/>
                <a:sym typeface="Times New Roman"/>
              </a:rPr>
              <a:t>Abstract</a:t>
            </a:r>
            <a:endParaRPr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7F5B4-29E5-64D2-80FD-DAF338F02FD3}"/>
              </a:ext>
            </a:extLst>
          </p:cNvPr>
          <p:cNvSpPr>
            <a:spLocks noGrp="1"/>
          </p:cNvSpPr>
          <p:nvPr>
            <p:ph type="title"/>
          </p:nvPr>
        </p:nvSpPr>
        <p:spPr>
          <a:xfrm>
            <a:off x="753359" y="371261"/>
            <a:ext cx="10515600" cy="816516"/>
          </a:xfrm>
        </p:spPr>
        <p:txBody>
          <a:bodyPr/>
          <a:lstStyle/>
          <a:p>
            <a:pPr algn="ctr"/>
            <a:r>
              <a:rPr lang="en-US" b="1" dirty="0">
                <a:latin typeface="Times New Roman" panose="02020603050405020304" pitchFamily="18" charset="0"/>
                <a:cs typeface="Times New Roman" panose="02020603050405020304" pitchFamily="18" charset="0"/>
              </a:rPr>
              <a:t>Preprocessing</a:t>
            </a:r>
          </a:p>
        </p:txBody>
      </p:sp>
      <p:sp>
        <p:nvSpPr>
          <p:cNvPr id="3" name="Text Placeholder 2">
            <a:extLst>
              <a:ext uri="{FF2B5EF4-FFF2-40B4-BE49-F238E27FC236}">
                <a16:creationId xmlns:a16="http://schemas.microsoft.com/office/drawing/2014/main" id="{16432BCB-994D-8AE7-1C36-CF6828C90D85}"/>
              </a:ext>
            </a:extLst>
          </p:cNvPr>
          <p:cNvSpPr>
            <a:spLocks noGrp="1"/>
          </p:cNvSpPr>
          <p:nvPr>
            <p:ph type="body" idx="1"/>
          </p:nvPr>
        </p:nvSpPr>
        <p:spPr>
          <a:xfrm>
            <a:off x="838200" y="1187777"/>
            <a:ext cx="10515600" cy="5392132"/>
          </a:xfrm>
        </p:spPr>
        <p:txBody>
          <a:bodyPr>
            <a:normAutofit/>
          </a:bodyPr>
          <a:lstStyle/>
          <a:p>
            <a:pPr algn="just">
              <a:lnSpc>
                <a:spcPct val="150000"/>
              </a:lnSpc>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Getting the dataset.</a:t>
            </a:r>
          </a:p>
          <a:p>
            <a:pPr algn="just">
              <a:lnSpc>
                <a:spcPct val="150000"/>
              </a:lnSpc>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Importing libraries.</a:t>
            </a:r>
          </a:p>
          <a:p>
            <a:pPr algn="just">
              <a:lnSpc>
                <a:spcPct val="150000"/>
              </a:lnSpc>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Importing datasets.</a:t>
            </a:r>
          </a:p>
          <a:p>
            <a:pPr algn="just">
              <a:lnSpc>
                <a:spcPct val="150000"/>
              </a:lnSpc>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Finding Missing Data.</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R</a:t>
            </a:r>
            <a:r>
              <a:rPr lang="en-US" sz="2000" i="0" dirty="0">
                <a:solidFill>
                  <a:srgbClr val="000000"/>
                </a:solidFill>
                <a:effectLst/>
                <a:latin typeface="Times New Roman" panose="02020603050405020304" pitchFamily="18" charset="0"/>
                <a:cs typeface="Times New Roman" panose="02020603050405020304" pitchFamily="18" charset="0"/>
              </a:rPr>
              <a:t>emoving the </a:t>
            </a:r>
            <a:r>
              <a:rPr lang="en-US" sz="2000" i="0">
                <a:solidFill>
                  <a:srgbClr val="000000"/>
                </a:solidFill>
                <a:effectLst/>
                <a:latin typeface="Times New Roman" panose="02020603050405020304" pitchFamily="18" charset="0"/>
                <a:cs typeface="Times New Roman" panose="02020603050405020304" pitchFamily="18" charset="0"/>
              </a:rPr>
              <a:t>duplicate data.</a:t>
            </a:r>
            <a:endParaRPr lang="en-US" sz="200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i="0" dirty="0">
                <a:solidFill>
                  <a:srgbClr val="000000"/>
                </a:solidFill>
                <a:effectLst/>
                <a:latin typeface="Times New Roman" panose="02020603050405020304" pitchFamily="18" charset="0"/>
                <a:cs typeface="Times New Roman" panose="02020603050405020304" pitchFamily="18" charset="0"/>
              </a:rPr>
              <a:t>Fixing Structural errors.</a:t>
            </a:r>
          </a:p>
          <a:p>
            <a:pPr marL="457200" marR="0" algn="just">
              <a:lnSpc>
                <a:spcPct val="150000"/>
              </a:lnSpc>
              <a:spcBef>
                <a:spcPts val="0"/>
              </a:spcBef>
              <a:spcAft>
                <a:spcPts val="0"/>
              </a:spcAf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3237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18"/>
          <p:cNvSpPr txBox="1">
            <a:spLocks noGrp="1"/>
          </p:cNvSpPr>
          <p:nvPr>
            <p:ph type="body" idx="1"/>
          </p:nvPr>
        </p:nvSpPr>
        <p:spPr>
          <a:xfrm>
            <a:off x="335280" y="1292255"/>
            <a:ext cx="11521439" cy="5178157"/>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rgbClr val="333333"/>
              </a:buClr>
              <a:buSzPts val="2000"/>
              <a:buChar char="•"/>
            </a:pPr>
            <a:r>
              <a:rPr lang="en-US" sz="2000" b="1" i="0" dirty="0">
                <a:solidFill>
                  <a:srgbClr val="333333"/>
                </a:solidFill>
                <a:latin typeface="Times New Roman"/>
                <a:ea typeface="Times New Roman"/>
                <a:cs typeface="Times New Roman"/>
                <a:sym typeface="Times New Roman"/>
              </a:rPr>
              <a:t>Random forests</a:t>
            </a:r>
            <a:r>
              <a:rPr lang="en-US" sz="2000" b="0" i="0" dirty="0">
                <a:solidFill>
                  <a:srgbClr val="333333"/>
                </a:solidFill>
                <a:latin typeface="Times New Roman"/>
                <a:ea typeface="Times New Roman"/>
                <a:cs typeface="Times New Roman"/>
                <a:sym typeface="Times New Roman"/>
              </a:rPr>
              <a:t> are ensemble learning methods that are used for either classification or regression purposes. Random forests are composed of several decision trees that are combined together to make a unanimous decision or classification. Random forest are better than just regular decision trees because they do not cause overfitting of the data.</a:t>
            </a:r>
            <a:endParaRPr sz="2000" dirty="0">
              <a:latin typeface="Times New Roman"/>
              <a:ea typeface="Times New Roman"/>
              <a:cs typeface="Times New Roman"/>
              <a:sym typeface="Times New Roman"/>
            </a:endParaRPr>
          </a:p>
        </p:txBody>
      </p:sp>
      <p:pic>
        <p:nvPicPr>
          <p:cNvPr id="233" name="Google Shape;233;p18" descr="Machine Learning Random Forest Algorithm - Javatpoint"/>
          <p:cNvPicPr preferRelativeResize="0"/>
          <p:nvPr/>
        </p:nvPicPr>
        <p:blipFill rotWithShape="1">
          <a:blip r:embed="rId3">
            <a:alphaModFix/>
          </a:blip>
          <a:srcRect/>
          <a:stretch/>
        </p:blipFill>
        <p:spPr>
          <a:xfrm>
            <a:off x="6095999" y="2838467"/>
            <a:ext cx="5224389" cy="3338496"/>
          </a:xfrm>
          <a:prstGeom prst="rect">
            <a:avLst/>
          </a:prstGeom>
          <a:noFill/>
          <a:ln>
            <a:noFill/>
          </a:ln>
        </p:spPr>
      </p:pic>
      <p:sp>
        <p:nvSpPr>
          <p:cNvPr id="234" name="Google Shape;234;p18"/>
          <p:cNvSpPr txBox="1"/>
          <p:nvPr/>
        </p:nvSpPr>
        <p:spPr>
          <a:xfrm>
            <a:off x="7498080" y="6176963"/>
            <a:ext cx="4114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Figure 6: Random forest tree</a:t>
            </a:r>
            <a:endParaRPr b="1" dirty="0"/>
          </a:p>
        </p:txBody>
      </p:sp>
      <p:pic>
        <p:nvPicPr>
          <p:cNvPr id="3" name="Picture 2">
            <a:extLst>
              <a:ext uri="{FF2B5EF4-FFF2-40B4-BE49-F238E27FC236}">
                <a16:creationId xmlns:a16="http://schemas.microsoft.com/office/drawing/2014/main" id="{6C9FDDAB-D100-70D7-40E3-0115EEE40220}"/>
              </a:ext>
            </a:extLst>
          </p:cNvPr>
          <p:cNvPicPr>
            <a:picLocks noChangeAspect="1"/>
          </p:cNvPicPr>
          <p:nvPr/>
        </p:nvPicPr>
        <p:blipFill>
          <a:blip r:embed="rId4"/>
          <a:stretch>
            <a:fillRect/>
          </a:stretch>
        </p:blipFill>
        <p:spPr>
          <a:xfrm>
            <a:off x="393895" y="4026372"/>
            <a:ext cx="5646909" cy="1832822"/>
          </a:xfrm>
          <a:prstGeom prst="rect">
            <a:avLst/>
          </a:prstGeom>
        </p:spPr>
      </p:pic>
      <p:sp>
        <p:nvSpPr>
          <p:cNvPr id="4" name="TextBox 3">
            <a:extLst>
              <a:ext uri="{FF2B5EF4-FFF2-40B4-BE49-F238E27FC236}">
                <a16:creationId xmlns:a16="http://schemas.microsoft.com/office/drawing/2014/main" id="{EC9B6C5E-E743-326D-246E-4A6FC6B85FB9}"/>
              </a:ext>
            </a:extLst>
          </p:cNvPr>
          <p:cNvSpPr txBox="1"/>
          <p:nvPr/>
        </p:nvSpPr>
        <p:spPr>
          <a:xfrm>
            <a:off x="1762813" y="3370049"/>
            <a:ext cx="236612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Algorithm 1</a:t>
            </a:r>
          </a:p>
        </p:txBody>
      </p:sp>
      <p:sp>
        <p:nvSpPr>
          <p:cNvPr id="8" name="Google Shape;223;p17">
            <a:extLst>
              <a:ext uri="{FF2B5EF4-FFF2-40B4-BE49-F238E27FC236}">
                <a16:creationId xmlns:a16="http://schemas.microsoft.com/office/drawing/2014/main" id="{E66B91BD-38D7-29B5-D89D-36AABE272D9C}"/>
              </a:ext>
            </a:extLst>
          </p:cNvPr>
          <p:cNvSpPr txBox="1">
            <a:spLocks/>
          </p:cNvSpPr>
          <p:nvPr/>
        </p:nvSpPr>
        <p:spPr>
          <a:xfrm>
            <a:off x="783004" y="77017"/>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400"/>
              <a:buFont typeface="Times New Roman"/>
              <a:buNone/>
            </a:pPr>
            <a:r>
              <a:rPr lang="en-US" b="1" dirty="0">
                <a:latin typeface="Times New Roman"/>
                <a:ea typeface="Times New Roman"/>
                <a:cs typeface="Times New Roman"/>
                <a:sym typeface="Times New Roman"/>
              </a:rPr>
              <a:t>Algorithms used</a:t>
            </a:r>
            <a:endParaRPr lang="en-US"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0" y="-487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imes New Roman"/>
              <a:buNone/>
            </a:pPr>
            <a:r>
              <a:rPr lang="en-US" sz="3600" b="1" dirty="0">
                <a:latin typeface="Times New Roman"/>
                <a:ea typeface="Times New Roman"/>
                <a:cs typeface="Times New Roman"/>
                <a:sym typeface="Times New Roman"/>
              </a:rPr>
              <a:t>Cont..</a:t>
            </a:r>
            <a:br>
              <a:rPr lang="en-US" dirty="0"/>
            </a:br>
            <a:endParaRPr dirty="0"/>
          </a:p>
        </p:txBody>
      </p:sp>
      <p:sp>
        <p:nvSpPr>
          <p:cNvPr id="249" name="Google Shape;249;p20"/>
          <p:cNvSpPr txBox="1">
            <a:spLocks noGrp="1"/>
          </p:cNvSpPr>
          <p:nvPr>
            <p:ph type="body" idx="1"/>
          </p:nvPr>
        </p:nvSpPr>
        <p:spPr>
          <a:xfrm>
            <a:off x="388030" y="762305"/>
            <a:ext cx="11414761" cy="5205974"/>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rgbClr val="222222"/>
              </a:buClr>
              <a:buSzPts val="2000"/>
              <a:buChar char="•"/>
            </a:pPr>
            <a:r>
              <a:rPr lang="en-US" sz="2000" b="1" i="0" dirty="0">
                <a:solidFill>
                  <a:srgbClr val="222222"/>
                </a:solidFill>
                <a:latin typeface="Times New Roman"/>
                <a:ea typeface="Times New Roman"/>
                <a:cs typeface="Times New Roman"/>
                <a:sym typeface="Times New Roman"/>
              </a:rPr>
              <a:t>KNN(k-nearest neighbor)</a:t>
            </a:r>
            <a:r>
              <a:rPr lang="en-US" sz="2000" b="0" i="0" dirty="0">
                <a:solidFill>
                  <a:srgbClr val="222222"/>
                </a:solidFill>
                <a:latin typeface="Times New Roman"/>
                <a:ea typeface="Times New Roman"/>
                <a:cs typeface="Times New Roman"/>
                <a:sym typeface="Times New Roman"/>
              </a:rPr>
              <a:t> is a lazy learning, non-parametric algorithm. It uses data with several classes to predict the classification of the new sample point. KNN is non-parametric since it doesn’t make any assumptions on the data being studied, i.e., the model is distributed from the data. </a:t>
            </a:r>
            <a:endParaRPr sz="2000" dirty="0">
              <a:latin typeface="Times New Roman"/>
              <a:ea typeface="Times New Roman"/>
              <a:cs typeface="Times New Roman"/>
              <a:sym typeface="Times New Roman"/>
            </a:endParaRPr>
          </a:p>
        </p:txBody>
      </p:sp>
      <p:pic>
        <p:nvPicPr>
          <p:cNvPr id="251" name="Google Shape;251;p20" descr="K-Nearest Neighbor Classifier — Implement Homemade Class &amp; Compare with  Sklearn Import | by Blakelobato | Medium"/>
          <p:cNvPicPr preferRelativeResize="0"/>
          <p:nvPr/>
        </p:nvPicPr>
        <p:blipFill rotWithShape="1">
          <a:blip r:embed="rId3">
            <a:alphaModFix/>
          </a:blip>
          <a:srcRect/>
          <a:stretch/>
        </p:blipFill>
        <p:spPr>
          <a:xfrm>
            <a:off x="6707750" y="2087868"/>
            <a:ext cx="5095041" cy="4439842"/>
          </a:xfrm>
          <a:prstGeom prst="rect">
            <a:avLst/>
          </a:prstGeom>
          <a:noFill/>
          <a:ln>
            <a:noFill/>
          </a:ln>
        </p:spPr>
      </p:pic>
      <p:sp>
        <p:nvSpPr>
          <p:cNvPr id="252" name="Google Shape;252;p20"/>
          <p:cNvSpPr txBox="1"/>
          <p:nvPr/>
        </p:nvSpPr>
        <p:spPr>
          <a:xfrm>
            <a:off x="8346061" y="6519486"/>
            <a:ext cx="41148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a:ea typeface="Times New Roman"/>
                <a:cs typeface="Times New Roman"/>
                <a:sym typeface="Times New Roman"/>
              </a:rPr>
              <a:t>Figure 7: KNN Algorithm</a:t>
            </a:r>
            <a:endParaRPr sz="1200" b="1" dirty="0"/>
          </a:p>
        </p:txBody>
      </p:sp>
      <p:sp>
        <p:nvSpPr>
          <p:cNvPr id="2" name="TextBox 1">
            <a:extLst>
              <a:ext uri="{FF2B5EF4-FFF2-40B4-BE49-F238E27FC236}">
                <a16:creationId xmlns:a16="http://schemas.microsoft.com/office/drawing/2014/main" id="{01870AD5-2D87-F09A-7DB9-F293C714B28A}"/>
              </a:ext>
            </a:extLst>
          </p:cNvPr>
          <p:cNvSpPr txBox="1"/>
          <p:nvPr/>
        </p:nvSpPr>
        <p:spPr>
          <a:xfrm>
            <a:off x="305070" y="2971723"/>
            <a:ext cx="6485641" cy="3631763"/>
          </a:xfrm>
          <a:prstGeom prst="rect">
            <a:avLst/>
          </a:prstGeom>
          <a:noFill/>
        </p:spPr>
        <p:txBody>
          <a:bodyPr wrap="square" rtlCol="0">
            <a:spAutoFit/>
          </a:bodyPr>
          <a:lstStyle/>
          <a:p>
            <a:pPr algn="just">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Step 1</a:t>
            </a:r>
            <a:r>
              <a:rPr lang="en-US" sz="1600" b="0" i="0" dirty="0">
                <a:solidFill>
                  <a:srgbClr val="000000"/>
                </a:solidFill>
                <a:effectLst/>
                <a:latin typeface="Times New Roman" panose="02020603050405020304" pitchFamily="18" charset="0"/>
                <a:cs typeface="Times New Roman" panose="02020603050405020304" pitchFamily="18" charset="0"/>
              </a:rPr>
              <a:t> − For implementing any algorithm, we need dataset. So during the first step of KNN is to load the training as well as test data.</a:t>
            </a:r>
          </a:p>
          <a:p>
            <a:pPr algn="just">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Step 2</a:t>
            </a:r>
            <a:r>
              <a:rPr lang="en-US" sz="1600" b="0" i="0" dirty="0">
                <a:solidFill>
                  <a:srgbClr val="000000"/>
                </a:solidFill>
                <a:effectLst/>
                <a:latin typeface="Times New Roman" panose="02020603050405020304" pitchFamily="18" charset="0"/>
                <a:cs typeface="Times New Roman" panose="02020603050405020304" pitchFamily="18" charset="0"/>
              </a:rPr>
              <a:t> − Next, we need to choose the value of K i.e. the nearest data points. K can be any integer.</a:t>
            </a:r>
          </a:p>
          <a:p>
            <a:pPr lvl="2" algn="just">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Step 3</a:t>
            </a:r>
            <a:r>
              <a:rPr lang="en-US" sz="1600" b="0" i="0" dirty="0">
                <a:solidFill>
                  <a:srgbClr val="000000"/>
                </a:solidFill>
                <a:effectLst/>
                <a:latin typeface="Times New Roman" panose="02020603050405020304" pitchFamily="18" charset="0"/>
                <a:cs typeface="Times New Roman" panose="02020603050405020304" pitchFamily="18" charset="0"/>
              </a:rPr>
              <a:t> − Calculate the distance between test data and each row of training data with the help of any of the method namely: Euclidean, Manhattan or Hamming distance. The most commonly used method to calculate distance is Euclidean.</a:t>
            </a:r>
          </a:p>
          <a:p>
            <a:pPr algn="just">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Step 4</a:t>
            </a:r>
            <a:r>
              <a:rPr lang="en-US" sz="1600" b="0" i="0" dirty="0">
                <a:solidFill>
                  <a:srgbClr val="000000"/>
                </a:solidFill>
                <a:effectLst/>
                <a:latin typeface="Times New Roman" panose="02020603050405020304" pitchFamily="18" charset="0"/>
                <a:cs typeface="Times New Roman" panose="02020603050405020304" pitchFamily="18" charset="0"/>
              </a:rPr>
              <a:t> − End</a:t>
            </a:r>
          </a:p>
          <a:p>
            <a:endParaRPr lang="en-US" dirty="0"/>
          </a:p>
        </p:txBody>
      </p:sp>
      <p:sp>
        <p:nvSpPr>
          <p:cNvPr id="3" name="TextBox 2">
            <a:extLst>
              <a:ext uri="{FF2B5EF4-FFF2-40B4-BE49-F238E27FC236}">
                <a16:creationId xmlns:a16="http://schemas.microsoft.com/office/drawing/2014/main" id="{500BEDB7-5ADB-00A9-62DE-1DBB34C084E4}"/>
              </a:ext>
            </a:extLst>
          </p:cNvPr>
          <p:cNvSpPr txBox="1"/>
          <p:nvPr/>
        </p:nvSpPr>
        <p:spPr>
          <a:xfrm>
            <a:off x="2554664" y="2469823"/>
            <a:ext cx="1252266"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Algorithm 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6BB2-E588-B9FF-4B3D-22729255F1D5}"/>
              </a:ext>
            </a:extLst>
          </p:cNvPr>
          <p:cNvSpPr>
            <a:spLocks noGrp="1"/>
          </p:cNvSpPr>
          <p:nvPr>
            <p:ph type="title"/>
          </p:nvPr>
        </p:nvSpPr>
        <p:spPr>
          <a:xfrm>
            <a:off x="140617" y="18255"/>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Cont..</a:t>
            </a:r>
            <a:r>
              <a:rPr lang="en-US" sz="3600" dirty="0">
                <a:latin typeface="Times New Roman" panose="02020603050405020304" pitchFamily="18" charset="0"/>
                <a:cs typeface="Times New Roman" panose="02020603050405020304" pitchFamily="18" charset="0"/>
              </a:rPr>
              <a:t> </a:t>
            </a:r>
          </a:p>
        </p:txBody>
      </p:sp>
      <p:sp>
        <p:nvSpPr>
          <p:cNvPr id="3" name="Text Placeholder 2">
            <a:extLst>
              <a:ext uri="{FF2B5EF4-FFF2-40B4-BE49-F238E27FC236}">
                <a16:creationId xmlns:a16="http://schemas.microsoft.com/office/drawing/2014/main" id="{8BC97B91-3CD5-D092-3F3D-065F8DE29467}"/>
              </a:ext>
            </a:extLst>
          </p:cNvPr>
          <p:cNvSpPr>
            <a:spLocks noGrp="1"/>
          </p:cNvSpPr>
          <p:nvPr>
            <p:ph type="body" idx="1"/>
          </p:nvPr>
        </p:nvSpPr>
        <p:spPr>
          <a:xfrm>
            <a:off x="611956" y="1175176"/>
            <a:ext cx="10515600" cy="4351338"/>
          </a:xfrm>
        </p:spPr>
        <p:txBody>
          <a:bodyPr>
            <a:norm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Naive Bayes </a:t>
            </a:r>
            <a:r>
              <a:rPr lang="en-US" sz="2000" dirty="0">
                <a:latin typeface="Times New Roman" panose="02020603050405020304" pitchFamily="18" charset="0"/>
                <a:cs typeface="Times New Roman" panose="02020603050405020304" pitchFamily="18" charset="0"/>
              </a:rPr>
              <a:t>classifiers are a collection of classification algorithms based on Bayes’ Theorem. It is not a single algorithm but a family of algorithms where all of them share a common principle, i.e. every pair of features being classified is independent of each other.</a:t>
            </a:r>
          </a:p>
        </p:txBody>
      </p:sp>
      <p:graphicFrame>
        <p:nvGraphicFramePr>
          <p:cNvPr id="4" name="Object 3">
            <a:extLst>
              <a:ext uri="{FF2B5EF4-FFF2-40B4-BE49-F238E27FC236}">
                <a16:creationId xmlns:a16="http://schemas.microsoft.com/office/drawing/2014/main" id="{08866E8B-B4ED-1BDF-328A-6EBBD62D37C6}"/>
              </a:ext>
            </a:extLst>
          </p:cNvPr>
          <p:cNvGraphicFramePr>
            <a:graphicFrameLocks noChangeAspect="1"/>
          </p:cNvGraphicFramePr>
          <p:nvPr>
            <p:extLst>
              <p:ext uri="{D42A27DB-BD31-4B8C-83A1-F6EECF244321}">
                <p14:modId xmlns:p14="http://schemas.microsoft.com/office/powerpoint/2010/main" val="1004541482"/>
              </p:ext>
            </p:extLst>
          </p:nvPr>
        </p:nvGraphicFramePr>
        <p:xfrm>
          <a:off x="6319553" y="2668047"/>
          <a:ext cx="5567647" cy="2441281"/>
        </p:xfrm>
        <a:graphic>
          <a:graphicData uri="http://schemas.openxmlformats.org/presentationml/2006/ole">
            <mc:AlternateContent xmlns:mc="http://schemas.openxmlformats.org/markup-compatibility/2006">
              <mc:Choice xmlns:v="urn:schemas-microsoft-com:vml" Requires="v">
                <p:oleObj name="Bitmap Image" r:id="rId2" imgW="9959400" imgH="4366440" progId="Paint.Picture">
                  <p:embed/>
                </p:oleObj>
              </mc:Choice>
              <mc:Fallback>
                <p:oleObj name="Bitmap Image" r:id="rId2" imgW="9959400" imgH="4366440" progId="Paint.Picture">
                  <p:embed/>
                  <p:pic>
                    <p:nvPicPr>
                      <p:cNvPr id="4" name="Object 3">
                        <a:extLst>
                          <a:ext uri="{FF2B5EF4-FFF2-40B4-BE49-F238E27FC236}">
                            <a16:creationId xmlns:a16="http://schemas.microsoft.com/office/drawing/2014/main" id="{08866E8B-B4ED-1BDF-328A-6EBBD62D37C6}"/>
                          </a:ext>
                        </a:extLst>
                      </p:cNvPr>
                      <p:cNvPicPr/>
                      <p:nvPr/>
                    </p:nvPicPr>
                    <p:blipFill>
                      <a:blip r:embed="rId3"/>
                      <a:stretch>
                        <a:fillRect/>
                      </a:stretch>
                    </p:blipFill>
                    <p:spPr>
                      <a:xfrm>
                        <a:off x="6319553" y="2668047"/>
                        <a:ext cx="5567647" cy="2441281"/>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AC0C753-6CBE-F6A1-A49C-6193E714FA9F}"/>
              </a:ext>
            </a:extLst>
          </p:cNvPr>
          <p:cNvSpPr txBox="1"/>
          <p:nvPr/>
        </p:nvSpPr>
        <p:spPr>
          <a:xfrm>
            <a:off x="7790134" y="5396553"/>
            <a:ext cx="406295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8: Naïve Bayes Algorithm</a:t>
            </a:r>
          </a:p>
        </p:txBody>
      </p:sp>
      <p:sp>
        <p:nvSpPr>
          <p:cNvPr id="6" name="TextBox 5">
            <a:extLst>
              <a:ext uri="{FF2B5EF4-FFF2-40B4-BE49-F238E27FC236}">
                <a16:creationId xmlns:a16="http://schemas.microsoft.com/office/drawing/2014/main" id="{DE6BF492-34C9-34B3-CAC3-A623F4974CCC}"/>
              </a:ext>
            </a:extLst>
          </p:cNvPr>
          <p:cNvSpPr txBox="1"/>
          <p:nvPr/>
        </p:nvSpPr>
        <p:spPr>
          <a:xfrm>
            <a:off x="2366128" y="3142596"/>
            <a:ext cx="1252266"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Algorithm 3</a:t>
            </a:r>
          </a:p>
        </p:txBody>
      </p:sp>
      <p:sp>
        <p:nvSpPr>
          <p:cNvPr id="7" name="TextBox 6">
            <a:extLst>
              <a:ext uri="{FF2B5EF4-FFF2-40B4-BE49-F238E27FC236}">
                <a16:creationId xmlns:a16="http://schemas.microsoft.com/office/drawing/2014/main" id="{144275F5-204F-1A32-34D3-1BD48AF7299B}"/>
              </a:ext>
            </a:extLst>
          </p:cNvPr>
          <p:cNvSpPr txBox="1"/>
          <p:nvPr/>
        </p:nvSpPr>
        <p:spPr>
          <a:xfrm>
            <a:off x="422361" y="3546127"/>
            <a:ext cx="5752196" cy="1785104"/>
          </a:xfrm>
          <a:prstGeom prst="rect">
            <a:avLst/>
          </a:prstGeom>
          <a:noFill/>
        </p:spPr>
        <p:txBody>
          <a:bodyPr wrap="square" rtlCol="0">
            <a:spAutoFit/>
          </a:bodyPr>
          <a:lstStyle/>
          <a:p>
            <a:pPr algn="just">
              <a:lnSpc>
                <a:spcPct val="150000"/>
              </a:lnSpc>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Convert the given dataset into frequency tables.</a:t>
            </a:r>
          </a:p>
          <a:p>
            <a:pPr algn="just">
              <a:lnSpc>
                <a:spcPct val="150000"/>
              </a:lnSpc>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Generate Likelihood table by finding the probabilities of given features.</a:t>
            </a:r>
          </a:p>
          <a:p>
            <a:pPr algn="just">
              <a:lnSpc>
                <a:spcPct val="150000"/>
              </a:lnSpc>
              <a:buFont typeface="+mj-lt"/>
              <a:buAutoNum type="arabicPeriod"/>
            </a:pPr>
            <a:r>
              <a:rPr lang="en-US" sz="1600" b="0" i="0" dirty="0">
                <a:solidFill>
                  <a:srgbClr val="000000"/>
                </a:solidFill>
                <a:effectLst/>
                <a:latin typeface="Times New Roman" panose="02020603050405020304" pitchFamily="18" charset="0"/>
                <a:cs typeface="Times New Roman" panose="02020603050405020304" pitchFamily="18" charset="0"/>
              </a:rPr>
              <a:t>Now, use Bayes theorem to calculate the posterior probability.</a:t>
            </a:r>
          </a:p>
          <a:p>
            <a:endParaRPr lang="en-US" dirty="0"/>
          </a:p>
        </p:txBody>
      </p:sp>
    </p:spTree>
    <p:extLst>
      <p:ext uri="{BB962C8B-B14F-4D97-AF65-F5344CB8AC3E}">
        <p14:creationId xmlns:p14="http://schemas.microsoft.com/office/powerpoint/2010/main" val="1083105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6BB2-E588-B9FF-4B3D-22729255F1D5}"/>
              </a:ext>
            </a:extLst>
          </p:cNvPr>
          <p:cNvSpPr>
            <a:spLocks noGrp="1"/>
          </p:cNvSpPr>
          <p:nvPr>
            <p:ph type="title"/>
          </p:nvPr>
        </p:nvSpPr>
        <p:spPr>
          <a:xfrm>
            <a:off x="140617" y="18255"/>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Cont.. </a:t>
            </a:r>
          </a:p>
        </p:txBody>
      </p:sp>
      <p:sp>
        <p:nvSpPr>
          <p:cNvPr id="3" name="Text Placeholder 2">
            <a:extLst>
              <a:ext uri="{FF2B5EF4-FFF2-40B4-BE49-F238E27FC236}">
                <a16:creationId xmlns:a16="http://schemas.microsoft.com/office/drawing/2014/main" id="{8BC97B91-3CD5-D092-3F3D-065F8DE29467}"/>
              </a:ext>
            </a:extLst>
          </p:cNvPr>
          <p:cNvSpPr>
            <a:spLocks noGrp="1"/>
          </p:cNvSpPr>
          <p:nvPr>
            <p:ph type="body" idx="1"/>
          </p:nvPr>
        </p:nvSpPr>
        <p:spPr>
          <a:xfrm>
            <a:off x="611956" y="1175176"/>
            <a:ext cx="10515600" cy="4351338"/>
          </a:xfrm>
        </p:spPr>
        <p:txBody>
          <a:bodyPr>
            <a:norm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Decision tree </a:t>
            </a:r>
            <a:r>
              <a:rPr lang="en-US" sz="2000" b="0" i="0" dirty="0">
                <a:solidFill>
                  <a:schemeClr val="tx1"/>
                </a:solidFill>
                <a:effectLst/>
                <a:latin typeface="Times New Roman" panose="02020603050405020304" pitchFamily="18" charset="0"/>
                <a:cs typeface="Times New Roman" panose="02020603050405020304" pitchFamily="18" charset="0"/>
              </a:rPr>
              <a:t>are simple to implement and equally easy to interpret.</a:t>
            </a:r>
          </a:p>
          <a:p>
            <a:pPr algn="just">
              <a:lnSpc>
                <a:spcPct val="150000"/>
              </a:lnSpc>
            </a:pPr>
            <a:r>
              <a:rPr lang="en-US" sz="2000" b="0" i="0" dirty="0">
                <a:solidFill>
                  <a:schemeClr val="tx1"/>
                </a:solidFill>
                <a:effectLst/>
                <a:latin typeface="Times New Roman" panose="02020603050405020304" pitchFamily="18" charset="0"/>
                <a:cs typeface="Times New Roman" panose="02020603050405020304" pitchFamily="18" charset="0"/>
              </a:rPr>
              <a:t>Decision Trees are a non-parametric supervised learning method used for both classification and regression tasks. The goal is to create a model that predicts the value of a target variable by learning simple decision rules inferred from the data features.</a:t>
            </a:r>
            <a:endParaRPr lang="en-US" sz="2000"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F2B1F750-1EB9-D66E-2B36-695C4A3D515D}"/>
              </a:ext>
            </a:extLst>
          </p:cNvPr>
          <p:cNvGraphicFramePr>
            <a:graphicFrameLocks noChangeAspect="1"/>
          </p:cNvGraphicFramePr>
          <p:nvPr>
            <p:extLst>
              <p:ext uri="{D42A27DB-BD31-4B8C-83A1-F6EECF244321}">
                <p14:modId xmlns:p14="http://schemas.microsoft.com/office/powerpoint/2010/main" val="1959883392"/>
              </p:ext>
            </p:extLst>
          </p:nvPr>
        </p:nvGraphicFramePr>
        <p:xfrm>
          <a:off x="7023505" y="3146532"/>
          <a:ext cx="4825836" cy="2685149"/>
        </p:xfrm>
        <a:graphic>
          <a:graphicData uri="http://schemas.openxmlformats.org/presentationml/2006/ole">
            <mc:AlternateContent xmlns:mc="http://schemas.openxmlformats.org/markup-compatibility/2006">
              <mc:Choice xmlns:v="urn:schemas-microsoft-com:vml" Requires="v">
                <p:oleObj name="Bitmap Image" r:id="rId2" imgW="4122360" imgH="2293560" progId="Paint.Picture">
                  <p:embed/>
                </p:oleObj>
              </mc:Choice>
              <mc:Fallback>
                <p:oleObj name="Bitmap Image" r:id="rId2" imgW="4122360" imgH="2293560" progId="Paint.Picture">
                  <p:embed/>
                  <p:pic>
                    <p:nvPicPr>
                      <p:cNvPr id="4" name="Object 3">
                        <a:extLst>
                          <a:ext uri="{FF2B5EF4-FFF2-40B4-BE49-F238E27FC236}">
                            <a16:creationId xmlns:a16="http://schemas.microsoft.com/office/drawing/2014/main" id="{F2B1F750-1EB9-D66E-2B36-695C4A3D515D}"/>
                          </a:ext>
                        </a:extLst>
                      </p:cNvPr>
                      <p:cNvPicPr/>
                      <p:nvPr/>
                    </p:nvPicPr>
                    <p:blipFill>
                      <a:blip r:embed="rId3"/>
                      <a:stretch>
                        <a:fillRect/>
                      </a:stretch>
                    </p:blipFill>
                    <p:spPr>
                      <a:xfrm>
                        <a:off x="7023505" y="3146532"/>
                        <a:ext cx="4825836" cy="2685149"/>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AE58CA4E-E28D-6BA4-2ADC-E186BE21F9C0}"/>
              </a:ext>
            </a:extLst>
          </p:cNvPr>
          <p:cNvSpPr txBox="1"/>
          <p:nvPr/>
        </p:nvSpPr>
        <p:spPr>
          <a:xfrm>
            <a:off x="7786388" y="6136849"/>
            <a:ext cx="406295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9: Decision Tree Algorithm</a:t>
            </a:r>
          </a:p>
        </p:txBody>
      </p:sp>
      <p:sp>
        <p:nvSpPr>
          <p:cNvPr id="6" name="TextBox 5">
            <a:extLst>
              <a:ext uri="{FF2B5EF4-FFF2-40B4-BE49-F238E27FC236}">
                <a16:creationId xmlns:a16="http://schemas.microsoft.com/office/drawing/2014/main" id="{59667CFE-4D34-7584-BD5A-6FEAD8DBC0B1}"/>
              </a:ext>
            </a:extLst>
          </p:cNvPr>
          <p:cNvSpPr txBox="1"/>
          <p:nvPr/>
        </p:nvSpPr>
        <p:spPr>
          <a:xfrm>
            <a:off x="2809188" y="3429000"/>
            <a:ext cx="1252266"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Algorithm 3</a:t>
            </a:r>
          </a:p>
        </p:txBody>
      </p:sp>
      <p:sp>
        <p:nvSpPr>
          <p:cNvPr id="7" name="TextBox 6">
            <a:extLst>
              <a:ext uri="{FF2B5EF4-FFF2-40B4-BE49-F238E27FC236}">
                <a16:creationId xmlns:a16="http://schemas.microsoft.com/office/drawing/2014/main" id="{BD85EF30-9043-C880-FDC5-B4CD791D11BE}"/>
              </a:ext>
            </a:extLst>
          </p:cNvPr>
          <p:cNvSpPr txBox="1"/>
          <p:nvPr/>
        </p:nvSpPr>
        <p:spPr>
          <a:xfrm>
            <a:off x="342659" y="3790335"/>
            <a:ext cx="6350371" cy="2893100"/>
          </a:xfrm>
          <a:prstGeom prst="rect">
            <a:avLst/>
          </a:prstGeom>
          <a:noFill/>
        </p:spPr>
        <p:txBody>
          <a:bodyPr wrap="square" rtlCol="0">
            <a:spAutoFit/>
          </a:bodyPr>
          <a:lstStyle/>
          <a:p>
            <a:pPr algn="just">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Step-1:</a:t>
            </a:r>
            <a:r>
              <a:rPr lang="en-US" sz="1600" b="0" i="0" dirty="0">
                <a:solidFill>
                  <a:srgbClr val="000000"/>
                </a:solidFill>
                <a:effectLst/>
                <a:latin typeface="Times New Roman" panose="02020603050405020304" pitchFamily="18" charset="0"/>
                <a:cs typeface="Times New Roman" panose="02020603050405020304" pitchFamily="18" charset="0"/>
              </a:rPr>
              <a:t> Begin the tree with the root node, says S, which contains the complete dataset.</a:t>
            </a:r>
          </a:p>
          <a:p>
            <a:pPr algn="just">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Step-2:</a:t>
            </a:r>
            <a:r>
              <a:rPr lang="en-US" sz="1600" b="0" i="0" dirty="0">
                <a:solidFill>
                  <a:srgbClr val="000000"/>
                </a:solidFill>
                <a:effectLst/>
                <a:latin typeface="Times New Roman" panose="02020603050405020304" pitchFamily="18" charset="0"/>
                <a:cs typeface="Times New Roman" panose="02020603050405020304" pitchFamily="18" charset="0"/>
              </a:rPr>
              <a:t> Find the best attribute in the dataset using </a:t>
            </a:r>
            <a:r>
              <a:rPr lang="en-US" sz="1600" b="1" i="0" dirty="0">
                <a:solidFill>
                  <a:srgbClr val="000000"/>
                </a:solidFill>
                <a:effectLst/>
                <a:latin typeface="Times New Roman" panose="02020603050405020304" pitchFamily="18" charset="0"/>
                <a:cs typeface="Times New Roman" panose="02020603050405020304" pitchFamily="18" charset="0"/>
              </a:rPr>
              <a:t>Attribute Selection Measure (ASM).</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Step-3:</a:t>
            </a:r>
            <a:r>
              <a:rPr lang="en-US" sz="1600" b="0" i="0" dirty="0">
                <a:solidFill>
                  <a:srgbClr val="000000"/>
                </a:solidFill>
                <a:effectLst/>
                <a:latin typeface="Times New Roman" panose="02020603050405020304" pitchFamily="18" charset="0"/>
                <a:cs typeface="Times New Roman" panose="02020603050405020304" pitchFamily="18" charset="0"/>
              </a:rPr>
              <a:t> Divide the S into subsets that contains possible values for the best attributes.</a:t>
            </a:r>
          </a:p>
          <a:p>
            <a:pPr algn="just">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Step-4:</a:t>
            </a:r>
            <a:r>
              <a:rPr lang="en-US" sz="1600" b="0" i="0" dirty="0">
                <a:solidFill>
                  <a:srgbClr val="000000"/>
                </a:solidFill>
                <a:effectLst/>
                <a:latin typeface="Times New Roman" panose="02020603050405020304" pitchFamily="18" charset="0"/>
                <a:cs typeface="Times New Roman" panose="02020603050405020304" pitchFamily="18" charset="0"/>
              </a:rPr>
              <a:t> Generate the decision tree node, which contains the best attribute.</a:t>
            </a:r>
          </a:p>
          <a:p>
            <a:endParaRPr lang="en-US" dirty="0"/>
          </a:p>
        </p:txBody>
      </p:sp>
    </p:spTree>
    <p:extLst>
      <p:ext uri="{BB962C8B-B14F-4D97-AF65-F5344CB8AC3E}">
        <p14:creationId xmlns:p14="http://schemas.microsoft.com/office/powerpoint/2010/main" val="2021679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6BB2-E588-B9FF-4B3D-22729255F1D5}"/>
              </a:ext>
            </a:extLst>
          </p:cNvPr>
          <p:cNvSpPr>
            <a:spLocks noGrp="1"/>
          </p:cNvSpPr>
          <p:nvPr>
            <p:ph type="title"/>
          </p:nvPr>
        </p:nvSpPr>
        <p:spPr>
          <a:xfrm>
            <a:off x="433633" y="18255"/>
            <a:ext cx="10222584" cy="1325563"/>
          </a:xfrm>
        </p:spPr>
        <p:txBody>
          <a:bodyPr>
            <a:normAutofit/>
          </a:bodyPr>
          <a:lstStyle/>
          <a:p>
            <a:r>
              <a:rPr lang="en-US" sz="3600" b="1" dirty="0">
                <a:latin typeface="Times New Roman" panose="02020603050405020304" pitchFamily="18" charset="0"/>
                <a:cs typeface="Times New Roman" panose="02020603050405020304" pitchFamily="18" charset="0"/>
              </a:rPr>
              <a:t>Cont.. </a:t>
            </a:r>
          </a:p>
        </p:txBody>
      </p:sp>
      <p:sp>
        <p:nvSpPr>
          <p:cNvPr id="3" name="Text Placeholder 2">
            <a:extLst>
              <a:ext uri="{FF2B5EF4-FFF2-40B4-BE49-F238E27FC236}">
                <a16:creationId xmlns:a16="http://schemas.microsoft.com/office/drawing/2014/main" id="{8BC97B91-3CD5-D092-3F3D-065F8DE29467}"/>
              </a:ext>
            </a:extLst>
          </p:cNvPr>
          <p:cNvSpPr>
            <a:spLocks noGrp="1"/>
          </p:cNvSpPr>
          <p:nvPr>
            <p:ph type="body" idx="1"/>
          </p:nvPr>
        </p:nvSpPr>
        <p:spPr>
          <a:xfrm>
            <a:off x="588154" y="1085736"/>
            <a:ext cx="11365033" cy="4351338"/>
          </a:xfrm>
        </p:spPr>
        <p:txBody>
          <a:bodyPr>
            <a:normAutofit/>
          </a:bodyPr>
          <a:lstStyle/>
          <a:p>
            <a:pPr algn="just">
              <a:lnSpc>
                <a:spcPct val="150000"/>
              </a:lnSpc>
            </a:pPr>
            <a:r>
              <a:rPr lang="en-US" sz="2000" b="1" i="0" u="none" strike="noStrike" dirty="0">
                <a:solidFill>
                  <a:srgbClr val="000000"/>
                </a:solidFill>
                <a:effectLst/>
                <a:latin typeface="Times New Roman" panose="02020603050405020304" pitchFamily="18" charset="0"/>
              </a:rPr>
              <a:t>SVM(Support Vector Machine)</a:t>
            </a:r>
            <a:r>
              <a:rPr lang="en-US" sz="2000" b="0" i="0" u="none" strike="noStrike" dirty="0">
                <a:solidFill>
                  <a:srgbClr val="000000"/>
                </a:solidFill>
                <a:effectLst/>
                <a:latin typeface="Times New Roman" panose="02020603050405020304" pitchFamily="18" charset="0"/>
              </a:rPr>
              <a:t> is a supervised machine learning algorithm used for both classification and regression. The objective of SVM algorithm is to find a hyperplane in an N-dimensional space that distinctly classifies the data points. The dimension of the hyperplane depends upon the number of features. The objective of the support vector machine algorithm is to find a hyperplane in an N-dimensional space (N — the number of features) that distinctly classifies the data points.</a:t>
            </a:r>
          </a:p>
          <a:p>
            <a:pPr algn="just" rtl="0">
              <a:lnSpc>
                <a:spcPct val="150000"/>
              </a:lnSpc>
              <a:spcBef>
                <a:spcPts val="1400"/>
              </a:spcBef>
              <a:spcAft>
                <a:spcPts val="1400"/>
              </a:spcAft>
            </a:pPr>
            <a:r>
              <a:rPr lang="en-US" sz="2000" b="0" i="0" u="none" strike="noStrike" dirty="0">
                <a:solidFill>
                  <a:srgbClr val="292929"/>
                </a:solidFill>
                <a:effectLst/>
                <a:latin typeface="Times New Roman" panose="02020603050405020304" pitchFamily="18" charset="0"/>
              </a:rPr>
              <a:t>Hyperplanes are decision boundaries that help classify the data points. Data points falling on either side of the hyperplane can be attributed to different classes. </a:t>
            </a:r>
            <a:endParaRPr lang="en-US" sz="2000" dirty="0">
              <a:solidFill>
                <a:srgbClr val="000000"/>
              </a:solidFill>
              <a:latin typeface="Times New Roman" panose="02020603050405020304" pitchFamily="18" charset="0"/>
            </a:endParaRPr>
          </a:p>
          <a:p>
            <a:pPr algn="just" rtl="0">
              <a:spcBef>
                <a:spcPts val="1400"/>
              </a:spcBef>
              <a:spcAft>
                <a:spcPts val="1400"/>
              </a:spcAft>
            </a:pPr>
            <a:endParaRPr lang="en-US" sz="2000" dirty="0">
              <a:latin typeface="Times New Roman" panose="02020603050405020304" pitchFamily="18" charset="0"/>
              <a:cs typeface="Times New Roman" panose="02020603050405020304" pitchFamily="18" charset="0"/>
            </a:endParaRPr>
          </a:p>
        </p:txBody>
      </p:sp>
      <p:graphicFrame>
        <p:nvGraphicFramePr>
          <p:cNvPr id="6" name="Object 5">
            <a:extLst>
              <a:ext uri="{FF2B5EF4-FFF2-40B4-BE49-F238E27FC236}">
                <a16:creationId xmlns:a16="http://schemas.microsoft.com/office/drawing/2014/main" id="{F9311300-D0D5-6D97-AF6F-414AAD63695F}"/>
              </a:ext>
            </a:extLst>
          </p:cNvPr>
          <p:cNvGraphicFramePr>
            <a:graphicFrameLocks noChangeAspect="1"/>
          </p:cNvGraphicFramePr>
          <p:nvPr>
            <p:extLst>
              <p:ext uri="{D42A27DB-BD31-4B8C-83A1-F6EECF244321}">
                <p14:modId xmlns:p14="http://schemas.microsoft.com/office/powerpoint/2010/main" val="423987415"/>
              </p:ext>
            </p:extLst>
          </p:nvPr>
        </p:nvGraphicFramePr>
        <p:xfrm>
          <a:off x="7920323" y="4246759"/>
          <a:ext cx="3146745" cy="2257796"/>
        </p:xfrm>
        <a:graphic>
          <a:graphicData uri="http://schemas.openxmlformats.org/presentationml/2006/ole">
            <mc:AlternateContent xmlns:mc="http://schemas.openxmlformats.org/markup-compatibility/2006">
              <mc:Choice xmlns:v="urn:schemas-microsoft-com:vml" Requires="v">
                <p:oleObj name="Bitmap Image" r:id="rId2" imgW="5288400" imgH="3794760" progId="Paint.Picture">
                  <p:embed/>
                </p:oleObj>
              </mc:Choice>
              <mc:Fallback>
                <p:oleObj name="Bitmap Image" r:id="rId2" imgW="5288400" imgH="3794760" progId="Paint.Picture">
                  <p:embed/>
                  <p:pic>
                    <p:nvPicPr>
                      <p:cNvPr id="6" name="Object 5">
                        <a:extLst>
                          <a:ext uri="{FF2B5EF4-FFF2-40B4-BE49-F238E27FC236}">
                            <a16:creationId xmlns:a16="http://schemas.microsoft.com/office/drawing/2014/main" id="{F9311300-D0D5-6D97-AF6F-414AAD63695F}"/>
                          </a:ext>
                        </a:extLst>
                      </p:cNvPr>
                      <p:cNvPicPr/>
                      <p:nvPr/>
                    </p:nvPicPr>
                    <p:blipFill>
                      <a:blip r:embed="rId3"/>
                      <a:stretch>
                        <a:fillRect/>
                      </a:stretch>
                    </p:blipFill>
                    <p:spPr>
                      <a:xfrm>
                        <a:off x="7920323" y="4246759"/>
                        <a:ext cx="3146745" cy="2257796"/>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AB423B4-E4A4-63B0-07CE-B052E2B23783}"/>
              </a:ext>
            </a:extLst>
          </p:cNvPr>
          <p:cNvSpPr txBox="1"/>
          <p:nvPr/>
        </p:nvSpPr>
        <p:spPr>
          <a:xfrm>
            <a:off x="8129047" y="6504555"/>
            <a:ext cx="406295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10: SVM Algorithm</a:t>
            </a:r>
          </a:p>
        </p:txBody>
      </p:sp>
    </p:spTree>
    <p:extLst>
      <p:ext uri="{BB962C8B-B14F-4D97-AF65-F5344CB8AC3E}">
        <p14:creationId xmlns:p14="http://schemas.microsoft.com/office/powerpoint/2010/main" val="236374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191086" y="1365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imes New Roman"/>
              <a:buNone/>
            </a:pPr>
            <a:r>
              <a:rPr lang="en-US" sz="4000" b="1" dirty="0">
                <a:latin typeface="Times New Roman"/>
                <a:ea typeface="Times New Roman"/>
                <a:cs typeface="Times New Roman"/>
                <a:sym typeface="Times New Roman"/>
              </a:rPr>
              <a:t>Cont</a:t>
            </a:r>
            <a:r>
              <a:rPr lang="en-US" b="1" dirty="0">
                <a:latin typeface="Times New Roman"/>
                <a:ea typeface="Times New Roman"/>
                <a:cs typeface="Times New Roman"/>
                <a:sym typeface="Times New Roman"/>
              </a:rPr>
              <a:t>..</a:t>
            </a:r>
            <a:br>
              <a:rPr lang="en-US" dirty="0"/>
            </a:br>
            <a:endParaRPr dirty="0"/>
          </a:p>
        </p:txBody>
      </p:sp>
      <p:sp>
        <p:nvSpPr>
          <p:cNvPr id="240" name="Google Shape;240;p19"/>
          <p:cNvSpPr txBox="1">
            <a:spLocks noGrp="1"/>
          </p:cNvSpPr>
          <p:nvPr>
            <p:ph type="body" idx="1"/>
          </p:nvPr>
        </p:nvSpPr>
        <p:spPr>
          <a:xfrm>
            <a:off x="838200" y="1139483"/>
            <a:ext cx="10515600" cy="503748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Clr>
                <a:schemeClr val="dk1"/>
              </a:buClr>
              <a:buSzPts val="2000"/>
              <a:buNone/>
            </a:pP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Neural Networks </a:t>
            </a:r>
            <a:r>
              <a:rPr lang="en-US" sz="1800" b="0" i="0" dirty="0">
                <a:solidFill>
                  <a:schemeClr val="tx1"/>
                </a:solidFill>
                <a:effectLst/>
                <a:latin typeface="Times New Roman" panose="02020603050405020304" pitchFamily="18" charset="0"/>
                <a:cs typeface="Times New Roman" panose="02020603050405020304" pitchFamily="18" charset="0"/>
              </a:rPr>
              <a:t>also known as Artificial Neural Networks (ANNs) or Simulated Neural Networks (SNNs), are a subset of </a:t>
            </a:r>
            <a:r>
              <a:rPr lang="en-US" sz="1800" b="0" i="0" strike="noStrike" dirty="0">
                <a:solidFill>
                  <a:schemeClr val="tx1"/>
                </a:solidFill>
                <a:effectLst/>
                <a:latin typeface="Times New Roman" panose="02020603050405020304" pitchFamily="18" charset="0"/>
                <a:cs typeface="Times New Roman" panose="02020603050405020304" pitchFamily="18" charset="0"/>
              </a:rPr>
              <a:t>machine learning </a:t>
            </a:r>
            <a:r>
              <a:rPr lang="en-US" sz="1800" b="0" i="0" dirty="0">
                <a:solidFill>
                  <a:schemeClr val="tx1"/>
                </a:solidFill>
                <a:effectLst/>
                <a:latin typeface="Times New Roman" panose="02020603050405020304" pitchFamily="18" charset="0"/>
                <a:cs typeface="Times New Roman" panose="02020603050405020304" pitchFamily="18" charset="0"/>
              </a:rPr>
              <a:t>and are at the heart of </a:t>
            </a:r>
            <a:r>
              <a:rPr lang="en-US" sz="1800" b="0" i="0" strike="noStrike" dirty="0">
                <a:solidFill>
                  <a:schemeClr val="tx1"/>
                </a:solidFill>
                <a:effectLst/>
                <a:latin typeface="Times New Roman" panose="02020603050405020304" pitchFamily="18" charset="0"/>
                <a:cs typeface="Times New Roman" panose="02020603050405020304" pitchFamily="18" charset="0"/>
              </a:rPr>
              <a:t>deep learning </a:t>
            </a:r>
            <a:r>
              <a:rPr lang="en-US" sz="1800" b="0" i="0" dirty="0">
                <a:solidFill>
                  <a:schemeClr val="tx1"/>
                </a:solidFill>
                <a:effectLst/>
                <a:latin typeface="Times New Roman" panose="02020603050405020304" pitchFamily="18" charset="0"/>
                <a:cs typeface="Times New Roman" panose="02020603050405020304" pitchFamily="18" charset="0"/>
              </a:rPr>
              <a:t>algorithms. Their name and structure are inspired by the human brain, mimicking the way that biological neurons signal to one another.</a:t>
            </a:r>
            <a:endParaRPr sz="18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graphicFrame>
        <p:nvGraphicFramePr>
          <p:cNvPr id="3" name="Object 2">
            <a:extLst>
              <a:ext uri="{FF2B5EF4-FFF2-40B4-BE49-F238E27FC236}">
                <a16:creationId xmlns:a16="http://schemas.microsoft.com/office/drawing/2014/main" id="{8CD3A034-AA72-3D84-7ADF-F507F4EAB69C}"/>
              </a:ext>
            </a:extLst>
          </p:cNvPr>
          <p:cNvGraphicFramePr>
            <a:graphicFrameLocks noChangeAspect="1"/>
          </p:cNvGraphicFramePr>
          <p:nvPr>
            <p:extLst>
              <p:ext uri="{D42A27DB-BD31-4B8C-83A1-F6EECF244321}">
                <p14:modId xmlns:p14="http://schemas.microsoft.com/office/powerpoint/2010/main" val="959162390"/>
              </p:ext>
            </p:extLst>
          </p:nvPr>
        </p:nvGraphicFramePr>
        <p:xfrm>
          <a:off x="3120231" y="2800692"/>
          <a:ext cx="6196164" cy="3037757"/>
        </p:xfrm>
        <a:graphic>
          <a:graphicData uri="http://schemas.openxmlformats.org/presentationml/2006/ole">
            <mc:AlternateContent xmlns:mc="http://schemas.openxmlformats.org/markup-compatibility/2006">
              <mc:Choice xmlns:v="urn:schemas-microsoft-com:vml" Requires="v">
                <p:oleObj name="Bitmap Image" r:id="rId3" imgW="5951160" imgH="2918520" progId="Paint.Picture">
                  <p:embed/>
                </p:oleObj>
              </mc:Choice>
              <mc:Fallback>
                <p:oleObj name="Bitmap Image" r:id="rId3" imgW="5951160" imgH="2918520" progId="Paint.Picture">
                  <p:embed/>
                  <p:pic>
                    <p:nvPicPr>
                      <p:cNvPr id="3" name="Object 2">
                        <a:extLst>
                          <a:ext uri="{FF2B5EF4-FFF2-40B4-BE49-F238E27FC236}">
                            <a16:creationId xmlns:a16="http://schemas.microsoft.com/office/drawing/2014/main" id="{8CD3A034-AA72-3D84-7ADF-F507F4EAB69C}"/>
                          </a:ext>
                        </a:extLst>
                      </p:cNvPr>
                      <p:cNvPicPr/>
                      <p:nvPr/>
                    </p:nvPicPr>
                    <p:blipFill>
                      <a:blip r:embed="rId4"/>
                      <a:stretch>
                        <a:fillRect/>
                      </a:stretch>
                    </p:blipFill>
                    <p:spPr>
                      <a:xfrm>
                        <a:off x="3120231" y="2800692"/>
                        <a:ext cx="6196164" cy="3037757"/>
                      </a:xfrm>
                      <a:prstGeom prst="rect">
                        <a:avLst/>
                      </a:prstGeom>
                    </p:spPr>
                  </p:pic>
                </p:oleObj>
              </mc:Fallback>
            </mc:AlternateContent>
          </a:graphicData>
        </a:graphic>
      </p:graphicFrame>
      <p:sp>
        <p:nvSpPr>
          <p:cNvPr id="9" name="Google Shape;234;p18">
            <a:extLst>
              <a:ext uri="{FF2B5EF4-FFF2-40B4-BE49-F238E27FC236}">
                <a16:creationId xmlns:a16="http://schemas.microsoft.com/office/drawing/2014/main" id="{92BA46BF-0EED-6D14-CB34-63854B8C9214}"/>
              </a:ext>
            </a:extLst>
          </p:cNvPr>
          <p:cNvSpPr txBox="1"/>
          <p:nvPr/>
        </p:nvSpPr>
        <p:spPr>
          <a:xfrm>
            <a:off x="4824993" y="6036854"/>
            <a:ext cx="41148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imes New Roman"/>
                <a:ea typeface="Times New Roman"/>
                <a:cs typeface="Times New Roman"/>
                <a:sym typeface="Times New Roman"/>
              </a:rPr>
              <a:t>Figure 11: Neural Network</a:t>
            </a:r>
            <a:endParaRPr sz="12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FD13-E7D4-44BE-BE26-BC2C26D4F8A9}"/>
              </a:ext>
            </a:extLst>
          </p:cNvPr>
          <p:cNvSpPr>
            <a:spLocks noGrp="1"/>
          </p:cNvSpPr>
          <p:nvPr>
            <p:ph type="title"/>
          </p:nvPr>
        </p:nvSpPr>
        <p:spPr>
          <a:xfrm>
            <a:off x="791851" y="105452"/>
            <a:ext cx="10840825" cy="1325563"/>
          </a:xfrm>
        </p:spPr>
        <p:txBody>
          <a:bodyPr/>
          <a:lstStyle/>
          <a:p>
            <a:pPr algn="ctr"/>
            <a:r>
              <a:rPr lang="en-US" b="1" dirty="0">
                <a:latin typeface="Times New Roman" panose="02020603050405020304" pitchFamily="18" charset="0"/>
                <a:cs typeface="Times New Roman" panose="02020603050405020304" pitchFamily="18" charset="0"/>
              </a:rPr>
              <a:t>Results and Analysis</a:t>
            </a:r>
          </a:p>
        </p:txBody>
      </p:sp>
      <p:pic>
        <p:nvPicPr>
          <p:cNvPr id="5" name="Picture 4">
            <a:extLst>
              <a:ext uri="{FF2B5EF4-FFF2-40B4-BE49-F238E27FC236}">
                <a16:creationId xmlns:a16="http://schemas.microsoft.com/office/drawing/2014/main" id="{3E933EBA-F8D1-44DD-FEA4-D6D60B5CB838}"/>
              </a:ext>
            </a:extLst>
          </p:cNvPr>
          <p:cNvPicPr>
            <a:picLocks noChangeAspect="1"/>
          </p:cNvPicPr>
          <p:nvPr/>
        </p:nvPicPr>
        <p:blipFill>
          <a:blip r:embed="rId2"/>
          <a:stretch>
            <a:fillRect/>
          </a:stretch>
        </p:blipFill>
        <p:spPr>
          <a:xfrm>
            <a:off x="1970665" y="1226614"/>
            <a:ext cx="7854743" cy="4863152"/>
          </a:xfrm>
          <a:prstGeom prst="rect">
            <a:avLst/>
          </a:prstGeom>
        </p:spPr>
      </p:pic>
      <p:sp>
        <p:nvSpPr>
          <p:cNvPr id="6" name="TextBox 5">
            <a:extLst>
              <a:ext uri="{FF2B5EF4-FFF2-40B4-BE49-F238E27FC236}">
                <a16:creationId xmlns:a16="http://schemas.microsoft.com/office/drawing/2014/main" id="{542B4C1B-2A36-A11F-E29B-0840BC2B2D56}"/>
              </a:ext>
            </a:extLst>
          </p:cNvPr>
          <p:cNvSpPr txBox="1"/>
          <p:nvPr/>
        </p:nvSpPr>
        <p:spPr>
          <a:xfrm>
            <a:off x="4487159" y="6438507"/>
            <a:ext cx="446830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12: Uploading the dataset </a:t>
            </a:r>
          </a:p>
        </p:txBody>
      </p:sp>
    </p:spTree>
    <p:extLst>
      <p:ext uri="{BB962C8B-B14F-4D97-AF65-F5344CB8AC3E}">
        <p14:creationId xmlns:p14="http://schemas.microsoft.com/office/powerpoint/2010/main" val="1716464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640A4C-8FFB-33CA-F0D8-FBE5C96CCB34}"/>
              </a:ext>
            </a:extLst>
          </p:cNvPr>
          <p:cNvPicPr>
            <a:picLocks noChangeAspect="1"/>
          </p:cNvPicPr>
          <p:nvPr/>
        </p:nvPicPr>
        <p:blipFill>
          <a:blip r:embed="rId2"/>
          <a:stretch>
            <a:fillRect/>
          </a:stretch>
        </p:blipFill>
        <p:spPr>
          <a:xfrm>
            <a:off x="1573185" y="684291"/>
            <a:ext cx="9045630" cy="5257002"/>
          </a:xfrm>
          <a:prstGeom prst="rect">
            <a:avLst/>
          </a:prstGeom>
        </p:spPr>
      </p:pic>
      <p:sp>
        <p:nvSpPr>
          <p:cNvPr id="8" name="TextBox 7">
            <a:extLst>
              <a:ext uri="{FF2B5EF4-FFF2-40B4-BE49-F238E27FC236}">
                <a16:creationId xmlns:a16="http://schemas.microsoft.com/office/drawing/2014/main" id="{AE85711B-E255-3BA1-6912-A18F057E7790}"/>
              </a:ext>
            </a:extLst>
          </p:cNvPr>
          <p:cNvSpPr txBox="1"/>
          <p:nvPr/>
        </p:nvSpPr>
        <p:spPr>
          <a:xfrm>
            <a:off x="4062953" y="6306532"/>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13: Running the TF-IDF Algorithm</a:t>
            </a:r>
          </a:p>
        </p:txBody>
      </p:sp>
    </p:spTree>
    <p:extLst>
      <p:ext uri="{BB962C8B-B14F-4D97-AF65-F5344CB8AC3E}">
        <p14:creationId xmlns:p14="http://schemas.microsoft.com/office/powerpoint/2010/main" val="1249707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79015-9901-6220-2615-CD38688B4C45}"/>
              </a:ext>
            </a:extLst>
          </p:cNvPr>
          <p:cNvPicPr>
            <a:picLocks noChangeAspect="1"/>
          </p:cNvPicPr>
          <p:nvPr/>
        </p:nvPicPr>
        <p:blipFill>
          <a:blip r:embed="rId2"/>
          <a:stretch>
            <a:fillRect/>
          </a:stretch>
        </p:blipFill>
        <p:spPr>
          <a:xfrm>
            <a:off x="1631773" y="744717"/>
            <a:ext cx="8672530" cy="5099901"/>
          </a:xfrm>
          <a:prstGeom prst="rect">
            <a:avLst/>
          </a:prstGeom>
        </p:spPr>
      </p:pic>
      <p:sp>
        <p:nvSpPr>
          <p:cNvPr id="6" name="TextBox 5">
            <a:extLst>
              <a:ext uri="{FF2B5EF4-FFF2-40B4-BE49-F238E27FC236}">
                <a16:creationId xmlns:a16="http://schemas.microsoft.com/office/drawing/2014/main" id="{71A6C5BE-761C-593A-C0B1-4F7CAB0FDEEB}"/>
              </a:ext>
            </a:extLst>
          </p:cNvPr>
          <p:cNvSpPr txBox="1"/>
          <p:nvPr/>
        </p:nvSpPr>
        <p:spPr>
          <a:xfrm>
            <a:off x="4270343" y="6113283"/>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14: Generating the Event Vector</a:t>
            </a:r>
          </a:p>
        </p:txBody>
      </p:sp>
    </p:spTree>
    <p:extLst>
      <p:ext uri="{BB962C8B-B14F-4D97-AF65-F5344CB8AC3E}">
        <p14:creationId xmlns:p14="http://schemas.microsoft.com/office/powerpoint/2010/main" val="354842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15240" y="131975"/>
            <a:ext cx="12176760" cy="90497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Introduction</a:t>
            </a:r>
            <a:endParaRPr b="1" dirty="0"/>
          </a:p>
        </p:txBody>
      </p:sp>
      <p:sp>
        <p:nvSpPr>
          <p:cNvPr id="129" name="Google Shape;129;p4"/>
          <p:cNvSpPr txBox="1">
            <a:spLocks noGrp="1"/>
          </p:cNvSpPr>
          <p:nvPr>
            <p:ph type="body" idx="1"/>
          </p:nvPr>
        </p:nvSpPr>
        <p:spPr>
          <a:xfrm>
            <a:off x="434340" y="1285335"/>
            <a:ext cx="11338560" cy="4665662"/>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600"/>
              </a:spcAft>
              <a:buClr>
                <a:schemeClr val="dk1"/>
              </a:buClr>
              <a:buSzPts val="2000"/>
              <a:buChar char="•"/>
            </a:pPr>
            <a:r>
              <a:rPr lang="en-US" sz="2000" dirty="0">
                <a:latin typeface="Times New Roman"/>
                <a:ea typeface="Times New Roman"/>
                <a:cs typeface="Times New Roman"/>
                <a:sym typeface="Times New Roman"/>
              </a:rPr>
              <a:t>The network has become the main tool or weapon equipment for some malicious organizations to do evil, and the types of network threats are more complex and changeable. </a:t>
            </a:r>
          </a:p>
          <a:p>
            <a:pPr marL="228600" lvl="0" indent="-228600" algn="just" rtl="0">
              <a:lnSpc>
                <a:spcPct val="150000"/>
              </a:lnSpc>
              <a:spcBef>
                <a:spcPts val="0"/>
              </a:spcBef>
              <a:spcAft>
                <a:spcPts val="0"/>
              </a:spcAft>
              <a:buClr>
                <a:schemeClr val="dk1"/>
              </a:buClr>
              <a:buSzPts val="2000"/>
              <a:buChar char="•"/>
            </a:pPr>
            <a:r>
              <a:rPr lang="en-US" sz="2000" b="0" i="0" dirty="0">
                <a:solidFill>
                  <a:srgbClr val="000000"/>
                </a:solidFill>
                <a:effectLst/>
                <a:latin typeface="Times New Roman" panose="02020603050405020304" pitchFamily="18" charset="0"/>
                <a:cs typeface="Times New Roman" panose="02020603050405020304" pitchFamily="18" charset="0"/>
              </a:rPr>
              <a:t>Threat Intelligence is a subset of intelligence focused on information security.</a:t>
            </a:r>
          </a:p>
          <a:p>
            <a:pPr marL="228600" lvl="0" indent="-228600" algn="just" rtl="0">
              <a:lnSpc>
                <a:spcPct val="150000"/>
              </a:lnSpc>
              <a:spcBef>
                <a:spcPts val="0"/>
              </a:spcBef>
              <a:spcAft>
                <a:spcPts val="0"/>
              </a:spcAft>
              <a:buClr>
                <a:schemeClr val="dk1"/>
              </a:buClr>
              <a:buSzPts val="2000"/>
              <a:buChar char="•"/>
            </a:pPr>
            <a:endParaRPr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7E3692-6365-B67C-3D2E-CFBCA8FA75B1}"/>
              </a:ext>
            </a:extLst>
          </p:cNvPr>
          <p:cNvSpPr txBox="1"/>
          <p:nvPr/>
        </p:nvSpPr>
        <p:spPr>
          <a:xfrm>
            <a:off x="4151950" y="5611366"/>
            <a:ext cx="4616638"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Figure 1: Overview of the proposed model</a:t>
            </a:r>
          </a:p>
        </p:txBody>
      </p:sp>
      <p:grpSp>
        <p:nvGrpSpPr>
          <p:cNvPr id="5" name="Group 4">
            <a:extLst>
              <a:ext uri="{FF2B5EF4-FFF2-40B4-BE49-F238E27FC236}">
                <a16:creationId xmlns:a16="http://schemas.microsoft.com/office/drawing/2014/main" id="{71E128A4-A69E-D5DD-AE34-0FC0FCB85AB3}"/>
              </a:ext>
            </a:extLst>
          </p:cNvPr>
          <p:cNvGrpSpPr/>
          <p:nvPr/>
        </p:nvGrpSpPr>
        <p:grpSpPr>
          <a:xfrm>
            <a:off x="681858" y="3354216"/>
            <a:ext cx="10843524" cy="1301688"/>
            <a:chOff x="209552" y="1914521"/>
            <a:chExt cx="11801473" cy="1181099"/>
          </a:xfrm>
        </p:grpSpPr>
        <p:sp>
          <p:nvSpPr>
            <p:cNvPr id="6" name="Rectangle 5">
              <a:extLst>
                <a:ext uri="{FF2B5EF4-FFF2-40B4-BE49-F238E27FC236}">
                  <a16:creationId xmlns:a16="http://schemas.microsoft.com/office/drawing/2014/main" id="{50CFD69A-1E22-7306-4F16-E470FFC5C930}"/>
                </a:ext>
              </a:extLst>
            </p:cNvPr>
            <p:cNvSpPr/>
            <p:nvPr/>
          </p:nvSpPr>
          <p:spPr>
            <a:xfrm>
              <a:off x="209552" y="1924045"/>
              <a:ext cx="2343150" cy="1171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E97DE1-94E3-7A2F-3047-C3064EBCEE00}"/>
                </a:ext>
              </a:extLst>
            </p:cNvPr>
            <p:cNvSpPr/>
            <p:nvPr/>
          </p:nvSpPr>
          <p:spPr>
            <a:xfrm>
              <a:off x="6496050" y="1924045"/>
              <a:ext cx="2343150" cy="1171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933141-ACED-A37E-DFBB-CDFC9C782311}"/>
                </a:ext>
              </a:extLst>
            </p:cNvPr>
            <p:cNvSpPr/>
            <p:nvPr/>
          </p:nvSpPr>
          <p:spPr>
            <a:xfrm>
              <a:off x="3352801" y="1914521"/>
              <a:ext cx="2343150" cy="1171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914D2E1-9EC1-B2B4-4C23-9C9C168E3D7F}"/>
                </a:ext>
              </a:extLst>
            </p:cNvPr>
            <p:cNvSpPr/>
            <p:nvPr/>
          </p:nvSpPr>
          <p:spPr>
            <a:xfrm>
              <a:off x="9667875" y="1914522"/>
              <a:ext cx="2343150" cy="1171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4E6ACDC8-052F-2A13-6B2B-B2E3EEDAC4E7}"/>
                </a:ext>
              </a:extLst>
            </p:cNvPr>
            <p:cNvCxnSpPr>
              <a:cxnSpLocks/>
              <a:stCxn id="6" idx="3"/>
              <a:endCxn id="8" idx="1"/>
            </p:cNvCxnSpPr>
            <p:nvPr/>
          </p:nvCxnSpPr>
          <p:spPr>
            <a:xfrm flipV="1">
              <a:off x="2552702" y="2500309"/>
              <a:ext cx="800099" cy="9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7D55E06-4CBE-C6EF-3DE3-4CDEEF509AD9}"/>
                </a:ext>
              </a:extLst>
            </p:cNvPr>
            <p:cNvCxnSpPr>
              <a:cxnSpLocks/>
              <a:stCxn id="8" idx="3"/>
              <a:endCxn id="7" idx="1"/>
            </p:cNvCxnSpPr>
            <p:nvPr/>
          </p:nvCxnSpPr>
          <p:spPr>
            <a:xfrm>
              <a:off x="5695951" y="2500309"/>
              <a:ext cx="800099" cy="9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B07B948-FDEC-3117-D01A-25454A26DDC8}"/>
                </a:ext>
              </a:extLst>
            </p:cNvPr>
            <p:cNvCxnSpPr>
              <a:stCxn id="7" idx="3"/>
              <a:endCxn id="9" idx="1"/>
            </p:cNvCxnSpPr>
            <p:nvPr/>
          </p:nvCxnSpPr>
          <p:spPr>
            <a:xfrm flipV="1">
              <a:off x="8839200" y="2500310"/>
              <a:ext cx="828675" cy="9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5EFE43A-45BF-5561-8399-435683284D64}"/>
                </a:ext>
              </a:extLst>
            </p:cNvPr>
            <p:cNvSpPr txBox="1"/>
            <p:nvPr/>
          </p:nvSpPr>
          <p:spPr>
            <a:xfrm>
              <a:off x="650088" y="2269475"/>
              <a:ext cx="1557336" cy="41889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Data Sets</a:t>
              </a:r>
            </a:p>
          </p:txBody>
        </p:sp>
        <p:sp>
          <p:nvSpPr>
            <p:cNvPr id="14" name="TextBox 13">
              <a:extLst>
                <a:ext uri="{FF2B5EF4-FFF2-40B4-BE49-F238E27FC236}">
                  <a16:creationId xmlns:a16="http://schemas.microsoft.com/office/drawing/2014/main" id="{54B79049-1052-D9B2-915E-C8254E5553D1}"/>
                </a:ext>
              </a:extLst>
            </p:cNvPr>
            <p:cNvSpPr txBox="1"/>
            <p:nvPr/>
          </p:nvSpPr>
          <p:spPr>
            <a:xfrm>
              <a:off x="3543031" y="2116482"/>
              <a:ext cx="205502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Data Modeling</a:t>
              </a:r>
            </a:p>
          </p:txBody>
        </p:sp>
        <p:sp>
          <p:nvSpPr>
            <p:cNvPr id="15" name="TextBox 14">
              <a:extLst>
                <a:ext uri="{FF2B5EF4-FFF2-40B4-BE49-F238E27FC236}">
                  <a16:creationId xmlns:a16="http://schemas.microsoft.com/office/drawing/2014/main" id="{B1CFDE5D-F72B-7E97-B284-D351B4DABFCA}"/>
                </a:ext>
              </a:extLst>
            </p:cNvPr>
            <p:cNvSpPr txBox="1"/>
            <p:nvPr/>
          </p:nvSpPr>
          <p:spPr>
            <a:xfrm>
              <a:off x="6632970" y="2102066"/>
              <a:ext cx="250864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Model Validation</a:t>
              </a:r>
            </a:p>
          </p:txBody>
        </p:sp>
        <p:sp>
          <p:nvSpPr>
            <p:cNvPr id="16" name="TextBox 15">
              <a:extLst>
                <a:ext uri="{FF2B5EF4-FFF2-40B4-BE49-F238E27FC236}">
                  <a16:creationId xmlns:a16="http://schemas.microsoft.com/office/drawing/2014/main" id="{A5BF159D-E8C1-51D4-E0D6-EBBE594330EB}"/>
                </a:ext>
              </a:extLst>
            </p:cNvPr>
            <p:cNvSpPr txBox="1"/>
            <p:nvPr/>
          </p:nvSpPr>
          <p:spPr>
            <a:xfrm>
              <a:off x="10194138" y="2269472"/>
              <a:ext cx="155733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Results</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3280528" y="6048106"/>
            <a:ext cx="606143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15: Support Vector Machine Algorithm Prediction Results </a:t>
            </a:r>
          </a:p>
        </p:txBody>
      </p:sp>
      <p:pic>
        <p:nvPicPr>
          <p:cNvPr id="6" name="Picture 5">
            <a:extLst>
              <a:ext uri="{FF2B5EF4-FFF2-40B4-BE49-F238E27FC236}">
                <a16:creationId xmlns:a16="http://schemas.microsoft.com/office/drawing/2014/main" id="{6F2DE94F-71E5-BD8C-9AB6-30A134584FD8}"/>
              </a:ext>
            </a:extLst>
          </p:cNvPr>
          <p:cNvPicPr>
            <a:picLocks noChangeAspect="1"/>
          </p:cNvPicPr>
          <p:nvPr/>
        </p:nvPicPr>
        <p:blipFill>
          <a:blip r:embed="rId2"/>
          <a:stretch>
            <a:fillRect/>
          </a:stretch>
        </p:blipFill>
        <p:spPr>
          <a:xfrm>
            <a:off x="1175399" y="471340"/>
            <a:ext cx="9241222" cy="5361407"/>
          </a:xfrm>
          <a:prstGeom prst="rect">
            <a:avLst/>
          </a:prstGeom>
        </p:spPr>
      </p:pic>
    </p:spTree>
    <p:extLst>
      <p:ext uri="{BB962C8B-B14F-4D97-AF65-F5344CB8AC3E}">
        <p14:creationId xmlns:p14="http://schemas.microsoft.com/office/powerpoint/2010/main" val="2165843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4034673" y="6052008"/>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16: KNN Algorithm Prediction Results </a:t>
            </a:r>
          </a:p>
        </p:txBody>
      </p:sp>
      <p:pic>
        <p:nvPicPr>
          <p:cNvPr id="3" name="Picture 2">
            <a:extLst>
              <a:ext uri="{FF2B5EF4-FFF2-40B4-BE49-F238E27FC236}">
                <a16:creationId xmlns:a16="http://schemas.microsoft.com/office/drawing/2014/main" id="{9990BFEC-940B-2596-16AB-E29D139FFA1F}"/>
              </a:ext>
            </a:extLst>
          </p:cNvPr>
          <p:cNvPicPr>
            <a:picLocks noChangeAspect="1"/>
          </p:cNvPicPr>
          <p:nvPr/>
        </p:nvPicPr>
        <p:blipFill>
          <a:blip r:embed="rId2"/>
          <a:stretch>
            <a:fillRect/>
          </a:stretch>
        </p:blipFill>
        <p:spPr>
          <a:xfrm>
            <a:off x="1102238" y="319491"/>
            <a:ext cx="9597184" cy="5522402"/>
          </a:xfrm>
          <a:prstGeom prst="rect">
            <a:avLst/>
          </a:prstGeom>
        </p:spPr>
      </p:pic>
    </p:spTree>
    <p:extLst>
      <p:ext uri="{BB962C8B-B14F-4D97-AF65-F5344CB8AC3E}">
        <p14:creationId xmlns:p14="http://schemas.microsoft.com/office/powerpoint/2010/main" val="575132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4034673" y="6052008"/>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17: Random Forest Algorithm Prediction Results </a:t>
            </a:r>
          </a:p>
        </p:txBody>
      </p:sp>
      <p:pic>
        <p:nvPicPr>
          <p:cNvPr id="5" name="Picture 4">
            <a:extLst>
              <a:ext uri="{FF2B5EF4-FFF2-40B4-BE49-F238E27FC236}">
                <a16:creationId xmlns:a16="http://schemas.microsoft.com/office/drawing/2014/main" id="{DEA8310A-1C8A-4030-CB9C-6CE3A21A9429}"/>
              </a:ext>
            </a:extLst>
          </p:cNvPr>
          <p:cNvPicPr>
            <a:picLocks noChangeAspect="1"/>
          </p:cNvPicPr>
          <p:nvPr/>
        </p:nvPicPr>
        <p:blipFill>
          <a:blip r:embed="rId2"/>
          <a:stretch>
            <a:fillRect/>
          </a:stretch>
        </p:blipFill>
        <p:spPr>
          <a:xfrm>
            <a:off x="1055802" y="498215"/>
            <a:ext cx="9803876" cy="5281364"/>
          </a:xfrm>
          <a:prstGeom prst="rect">
            <a:avLst/>
          </a:prstGeom>
        </p:spPr>
      </p:pic>
    </p:spTree>
    <p:extLst>
      <p:ext uri="{BB962C8B-B14F-4D97-AF65-F5344CB8AC3E}">
        <p14:creationId xmlns:p14="http://schemas.microsoft.com/office/powerpoint/2010/main" val="1740163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4034673" y="6052008"/>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18: Naïve Bayes Algorithm Prediction Results </a:t>
            </a:r>
          </a:p>
        </p:txBody>
      </p:sp>
      <p:pic>
        <p:nvPicPr>
          <p:cNvPr id="3" name="Picture 2">
            <a:extLst>
              <a:ext uri="{FF2B5EF4-FFF2-40B4-BE49-F238E27FC236}">
                <a16:creationId xmlns:a16="http://schemas.microsoft.com/office/drawing/2014/main" id="{1822DF1B-CBBC-46BE-6496-E57A5DD32AE9}"/>
              </a:ext>
            </a:extLst>
          </p:cNvPr>
          <p:cNvPicPr>
            <a:picLocks noChangeAspect="1"/>
          </p:cNvPicPr>
          <p:nvPr/>
        </p:nvPicPr>
        <p:blipFill>
          <a:blip r:embed="rId2"/>
          <a:stretch>
            <a:fillRect/>
          </a:stretch>
        </p:blipFill>
        <p:spPr>
          <a:xfrm>
            <a:off x="1063158" y="365682"/>
            <a:ext cx="10065683" cy="5404944"/>
          </a:xfrm>
          <a:prstGeom prst="rect">
            <a:avLst/>
          </a:prstGeom>
        </p:spPr>
      </p:pic>
    </p:spTree>
    <p:extLst>
      <p:ext uri="{BB962C8B-B14F-4D97-AF65-F5344CB8AC3E}">
        <p14:creationId xmlns:p14="http://schemas.microsoft.com/office/powerpoint/2010/main" val="3728957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3723588" y="6012058"/>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19: Decision Tree Algorithm Prediction Results </a:t>
            </a:r>
          </a:p>
        </p:txBody>
      </p:sp>
      <p:pic>
        <p:nvPicPr>
          <p:cNvPr id="5" name="Picture 4">
            <a:extLst>
              <a:ext uri="{FF2B5EF4-FFF2-40B4-BE49-F238E27FC236}">
                <a16:creationId xmlns:a16="http://schemas.microsoft.com/office/drawing/2014/main" id="{CB885500-4CC5-6F51-7638-D291AA2A4D3E}"/>
              </a:ext>
            </a:extLst>
          </p:cNvPr>
          <p:cNvPicPr>
            <a:picLocks noChangeAspect="1"/>
          </p:cNvPicPr>
          <p:nvPr/>
        </p:nvPicPr>
        <p:blipFill>
          <a:blip r:embed="rId2"/>
          <a:stretch>
            <a:fillRect/>
          </a:stretch>
        </p:blipFill>
        <p:spPr>
          <a:xfrm>
            <a:off x="1331688" y="676665"/>
            <a:ext cx="9528623" cy="5083113"/>
          </a:xfrm>
          <a:prstGeom prst="rect">
            <a:avLst/>
          </a:prstGeom>
        </p:spPr>
      </p:pic>
    </p:spTree>
    <p:extLst>
      <p:ext uri="{BB962C8B-B14F-4D97-AF65-F5344CB8AC3E}">
        <p14:creationId xmlns:p14="http://schemas.microsoft.com/office/powerpoint/2010/main" val="788889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3751869" y="6131141"/>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20: Neural Network Profiling Prediction Results </a:t>
            </a:r>
          </a:p>
        </p:txBody>
      </p:sp>
      <p:pic>
        <p:nvPicPr>
          <p:cNvPr id="3" name="Picture 2">
            <a:extLst>
              <a:ext uri="{FF2B5EF4-FFF2-40B4-BE49-F238E27FC236}">
                <a16:creationId xmlns:a16="http://schemas.microsoft.com/office/drawing/2014/main" id="{BE96C6AE-30A9-F23F-8872-86D814315D32}"/>
              </a:ext>
            </a:extLst>
          </p:cNvPr>
          <p:cNvPicPr>
            <a:picLocks noChangeAspect="1"/>
          </p:cNvPicPr>
          <p:nvPr/>
        </p:nvPicPr>
        <p:blipFill>
          <a:blip r:embed="rId2"/>
          <a:stretch>
            <a:fillRect/>
          </a:stretch>
        </p:blipFill>
        <p:spPr>
          <a:xfrm>
            <a:off x="1150765" y="195186"/>
            <a:ext cx="9890470" cy="5748413"/>
          </a:xfrm>
          <a:prstGeom prst="rect">
            <a:avLst/>
          </a:prstGeom>
        </p:spPr>
      </p:pic>
    </p:spTree>
    <p:extLst>
      <p:ext uri="{BB962C8B-B14F-4D97-AF65-F5344CB8AC3E}">
        <p14:creationId xmlns:p14="http://schemas.microsoft.com/office/powerpoint/2010/main" val="21650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4234206" y="6326719"/>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21: Comparison Graph of all Algorithm</a:t>
            </a:r>
          </a:p>
        </p:txBody>
      </p:sp>
      <p:pic>
        <p:nvPicPr>
          <p:cNvPr id="5" name="Picture 4">
            <a:extLst>
              <a:ext uri="{FF2B5EF4-FFF2-40B4-BE49-F238E27FC236}">
                <a16:creationId xmlns:a16="http://schemas.microsoft.com/office/drawing/2014/main" id="{779BFA0F-99C3-B8D7-1258-6F4D7C433096}"/>
              </a:ext>
            </a:extLst>
          </p:cNvPr>
          <p:cNvPicPr>
            <a:picLocks noChangeAspect="1"/>
          </p:cNvPicPr>
          <p:nvPr/>
        </p:nvPicPr>
        <p:blipFill>
          <a:blip r:embed="rId2"/>
          <a:stretch>
            <a:fillRect/>
          </a:stretch>
        </p:blipFill>
        <p:spPr>
          <a:xfrm>
            <a:off x="527900" y="192727"/>
            <a:ext cx="11351109" cy="5945143"/>
          </a:xfrm>
          <a:prstGeom prst="rect">
            <a:avLst/>
          </a:prstGeom>
        </p:spPr>
      </p:pic>
      <p:sp>
        <p:nvSpPr>
          <p:cNvPr id="6" name="TextBox 5">
            <a:extLst>
              <a:ext uri="{FF2B5EF4-FFF2-40B4-BE49-F238E27FC236}">
                <a16:creationId xmlns:a16="http://schemas.microsoft.com/office/drawing/2014/main" id="{B0816609-B52E-3386-8F2E-3019FE169A5C}"/>
              </a:ext>
            </a:extLst>
          </p:cNvPr>
          <p:cNvSpPr txBox="1"/>
          <p:nvPr/>
        </p:nvSpPr>
        <p:spPr>
          <a:xfrm>
            <a:off x="1376313" y="1667741"/>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71.7%</a:t>
            </a:r>
          </a:p>
        </p:txBody>
      </p:sp>
      <p:sp>
        <p:nvSpPr>
          <p:cNvPr id="7" name="TextBox 6">
            <a:extLst>
              <a:ext uri="{FF2B5EF4-FFF2-40B4-BE49-F238E27FC236}">
                <a16:creationId xmlns:a16="http://schemas.microsoft.com/office/drawing/2014/main" id="{5D014C8A-D070-5D62-9B5D-9E4DE745EBA4}"/>
              </a:ext>
            </a:extLst>
          </p:cNvPr>
          <p:cNvSpPr txBox="1"/>
          <p:nvPr/>
        </p:nvSpPr>
        <p:spPr>
          <a:xfrm>
            <a:off x="2773051" y="1821630"/>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67.8%</a:t>
            </a:r>
          </a:p>
        </p:txBody>
      </p:sp>
      <p:sp>
        <p:nvSpPr>
          <p:cNvPr id="8" name="TextBox 7">
            <a:extLst>
              <a:ext uri="{FF2B5EF4-FFF2-40B4-BE49-F238E27FC236}">
                <a16:creationId xmlns:a16="http://schemas.microsoft.com/office/drawing/2014/main" id="{BDB609A3-E47B-B5F4-D933-B34FF292A4E2}"/>
              </a:ext>
            </a:extLst>
          </p:cNvPr>
          <p:cNvSpPr txBox="1"/>
          <p:nvPr/>
        </p:nvSpPr>
        <p:spPr>
          <a:xfrm>
            <a:off x="4234206" y="2494137"/>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54.48%</a:t>
            </a:r>
          </a:p>
        </p:txBody>
      </p:sp>
      <p:sp>
        <p:nvSpPr>
          <p:cNvPr id="9" name="TextBox 8">
            <a:extLst>
              <a:ext uri="{FF2B5EF4-FFF2-40B4-BE49-F238E27FC236}">
                <a16:creationId xmlns:a16="http://schemas.microsoft.com/office/drawing/2014/main" id="{7FDB28DD-18C5-8698-F9AB-80831E14C8C4}"/>
              </a:ext>
            </a:extLst>
          </p:cNvPr>
          <p:cNvSpPr txBox="1"/>
          <p:nvPr/>
        </p:nvSpPr>
        <p:spPr>
          <a:xfrm>
            <a:off x="7122342" y="1359964"/>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76.9%</a:t>
            </a:r>
          </a:p>
        </p:txBody>
      </p:sp>
      <p:sp>
        <p:nvSpPr>
          <p:cNvPr id="10" name="TextBox 9">
            <a:extLst>
              <a:ext uri="{FF2B5EF4-FFF2-40B4-BE49-F238E27FC236}">
                <a16:creationId xmlns:a16="http://schemas.microsoft.com/office/drawing/2014/main" id="{41DCBFD8-12B9-F221-A9B9-BD5A742BE8BD}"/>
              </a:ext>
            </a:extLst>
          </p:cNvPr>
          <p:cNvSpPr txBox="1"/>
          <p:nvPr/>
        </p:nvSpPr>
        <p:spPr>
          <a:xfrm>
            <a:off x="8532037" y="492000"/>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99.4%</a:t>
            </a:r>
          </a:p>
        </p:txBody>
      </p:sp>
      <p:sp>
        <p:nvSpPr>
          <p:cNvPr id="11" name="TextBox 10">
            <a:extLst>
              <a:ext uri="{FF2B5EF4-FFF2-40B4-BE49-F238E27FC236}">
                <a16:creationId xmlns:a16="http://schemas.microsoft.com/office/drawing/2014/main" id="{E8A034A9-7737-4ED5-BDD9-FC34B4711CBB}"/>
              </a:ext>
            </a:extLst>
          </p:cNvPr>
          <p:cNvSpPr txBox="1"/>
          <p:nvPr/>
        </p:nvSpPr>
        <p:spPr>
          <a:xfrm>
            <a:off x="9902071" y="653251"/>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94.1%</a:t>
            </a:r>
          </a:p>
        </p:txBody>
      </p:sp>
      <p:sp>
        <p:nvSpPr>
          <p:cNvPr id="18" name="TextBox 17">
            <a:extLst>
              <a:ext uri="{FF2B5EF4-FFF2-40B4-BE49-F238E27FC236}">
                <a16:creationId xmlns:a16="http://schemas.microsoft.com/office/drawing/2014/main" id="{C9DC87AB-E12F-C600-0593-D5B2627455DE}"/>
              </a:ext>
            </a:extLst>
          </p:cNvPr>
          <p:cNvSpPr txBox="1"/>
          <p:nvPr/>
        </p:nvSpPr>
        <p:spPr>
          <a:xfrm>
            <a:off x="5652939" y="1021410"/>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83.45%</a:t>
            </a:r>
          </a:p>
        </p:txBody>
      </p:sp>
    </p:spTree>
    <p:extLst>
      <p:ext uri="{BB962C8B-B14F-4D97-AF65-F5344CB8AC3E}">
        <p14:creationId xmlns:p14="http://schemas.microsoft.com/office/powerpoint/2010/main" val="287980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4694549" y="6102861"/>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22: Precision Graph of all Algorithm</a:t>
            </a:r>
          </a:p>
        </p:txBody>
      </p:sp>
      <p:pic>
        <p:nvPicPr>
          <p:cNvPr id="3" name="Picture 2">
            <a:extLst>
              <a:ext uri="{FF2B5EF4-FFF2-40B4-BE49-F238E27FC236}">
                <a16:creationId xmlns:a16="http://schemas.microsoft.com/office/drawing/2014/main" id="{7FB25267-C262-1B6A-6DEA-0AC7207835B4}"/>
              </a:ext>
            </a:extLst>
          </p:cNvPr>
          <p:cNvPicPr>
            <a:picLocks noChangeAspect="1"/>
          </p:cNvPicPr>
          <p:nvPr/>
        </p:nvPicPr>
        <p:blipFill>
          <a:blip r:embed="rId2"/>
          <a:stretch>
            <a:fillRect/>
          </a:stretch>
        </p:blipFill>
        <p:spPr>
          <a:xfrm>
            <a:off x="348792" y="208363"/>
            <a:ext cx="11399321" cy="5868035"/>
          </a:xfrm>
          <a:prstGeom prst="rect">
            <a:avLst/>
          </a:prstGeom>
        </p:spPr>
      </p:pic>
      <p:sp>
        <p:nvSpPr>
          <p:cNvPr id="5" name="TextBox 4">
            <a:extLst>
              <a:ext uri="{FF2B5EF4-FFF2-40B4-BE49-F238E27FC236}">
                <a16:creationId xmlns:a16="http://schemas.microsoft.com/office/drawing/2014/main" id="{26303223-3FE8-27A3-867A-1897007905C3}"/>
              </a:ext>
            </a:extLst>
          </p:cNvPr>
          <p:cNvSpPr txBox="1"/>
          <p:nvPr/>
        </p:nvSpPr>
        <p:spPr>
          <a:xfrm>
            <a:off x="5473830" y="1591382"/>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66.92%</a:t>
            </a:r>
          </a:p>
        </p:txBody>
      </p:sp>
      <p:sp>
        <p:nvSpPr>
          <p:cNvPr id="6" name="TextBox 5">
            <a:extLst>
              <a:ext uri="{FF2B5EF4-FFF2-40B4-BE49-F238E27FC236}">
                <a16:creationId xmlns:a16="http://schemas.microsoft.com/office/drawing/2014/main" id="{8FD5FC5E-4BC5-4C15-8154-676B53A68F64}"/>
              </a:ext>
            </a:extLst>
          </p:cNvPr>
          <p:cNvSpPr txBox="1"/>
          <p:nvPr/>
        </p:nvSpPr>
        <p:spPr>
          <a:xfrm>
            <a:off x="2658359" y="3454924"/>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33.99%</a:t>
            </a:r>
          </a:p>
        </p:txBody>
      </p:sp>
      <p:sp>
        <p:nvSpPr>
          <p:cNvPr id="7" name="TextBox 6">
            <a:extLst>
              <a:ext uri="{FF2B5EF4-FFF2-40B4-BE49-F238E27FC236}">
                <a16:creationId xmlns:a16="http://schemas.microsoft.com/office/drawing/2014/main" id="{D0E32D11-DFD5-08AD-1A70-FEDB78B57DBA}"/>
              </a:ext>
            </a:extLst>
          </p:cNvPr>
          <p:cNvSpPr txBox="1"/>
          <p:nvPr/>
        </p:nvSpPr>
        <p:spPr>
          <a:xfrm>
            <a:off x="4072379" y="5207136"/>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3.65%</a:t>
            </a:r>
          </a:p>
        </p:txBody>
      </p:sp>
      <p:sp>
        <p:nvSpPr>
          <p:cNvPr id="8" name="TextBox 7">
            <a:extLst>
              <a:ext uri="{FF2B5EF4-FFF2-40B4-BE49-F238E27FC236}">
                <a16:creationId xmlns:a16="http://schemas.microsoft.com/office/drawing/2014/main" id="{1FF4FDC7-F6FF-F62F-1F75-7ED72006CBC5}"/>
              </a:ext>
            </a:extLst>
          </p:cNvPr>
          <p:cNvSpPr txBox="1"/>
          <p:nvPr/>
        </p:nvSpPr>
        <p:spPr>
          <a:xfrm>
            <a:off x="1216057" y="2075439"/>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60.21%</a:t>
            </a:r>
          </a:p>
        </p:txBody>
      </p:sp>
      <p:sp>
        <p:nvSpPr>
          <p:cNvPr id="9" name="TextBox 8">
            <a:extLst>
              <a:ext uri="{FF2B5EF4-FFF2-40B4-BE49-F238E27FC236}">
                <a16:creationId xmlns:a16="http://schemas.microsoft.com/office/drawing/2014/main" id="{367521C3-B870-2901-7DBF-32BCB9DFD905}"/>
              </a:ext>
            </a:extLst>
          </p:cNvPr>
          <p:cNvSpPr txBox="1"/>
          <p:nvPr/>
        </p:nvSpPr>
        <p:spPr>
          <a:xfrm>
            <a:off x="6955411" y="2168396"/>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58.74%</a:t>
            </a:r>
          </a:p>
        </p:txBody>
      </p:sp>
      <p:sp>
        <p:nvSpPr>
          <p:cNvPr id="10" name="TextBox 9">
            <a:extLst>
              <a:ext uri="{FF2B5EF4-FFF2-40B4-BE49-F238E27FC236}">
                <a16:creationId xmlns:a16="http://schemas.microsoft.com/office/drawing/2014/main" id="{43069503-59F6-BC0D-0659-274FF5188497}"/>
              </a:ext>
            </a:extLst>
          </p:cNvPr>
          <p:cNvSpPr txBox="1"/>
          <p:nvPr/>
        </p:nvSpPr>
        <p:spPr>
          <a:xfrm>
            <a:off x="8407139" y="4300590"/>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19.61%</a:t>
            </a:r>
          </a:p>
        </p:txBody>
      </p:sp>
      <p:sp>
        <p:nvSpPr>
          <p:cNvPr id="11" name="TextBox 10">
            <a:extLst>
              <a:ext uri="{FF2B5EF4-FFF2-40B4-BE49-F238E27FC236}">
                <a16:creationId xmlns:a16="http://schemas.microsoft.com/office/drawing/2014/main" id="{A254DE15-71DA-7DF3-4F1A-7FEB8DD118FB}"/>
              </a:ext>
            </a:extLst>
          </p:cNvPr>
          <p:cNvSpPr txBox="1"/>
          <p:nvPr/>
        </p:nvSpPr>
        <p:spPr>
          <a:xfrm>
            <a:off x="9806232" y="467934"/>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90.90%</a:t>
            </a:r>
          </a:p>
        </p:txBody>
      </p:sp>
    </p:spTree>
    <p:extLst>
      <p:ext uri="{BB962C8B-B14F-4D97-AF65-F5344CB8AC3E}">
        <p14:creationId xmlns:p14="http://schemas.microsoft.com/office/powerpoint/2010/main" val="305157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4573572" y="6330283"/>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23: Recall Graph of all Algorithm</a:t>
            </a:r>
          </a:p>
        </p:txBody>
      </p:sp>
      <p:pic>
        <p:nvPicPr>
          <p:cNvPr id="5" name="Picture 4">
            <a:extLst>
              <a:ext uri="{FF2B5EF4-FFF2-40B4-BE49-F238E27FC236}">
                <a16:creationId xmlns:a16="http://schemas.microsoft.com/office/drawing/2014/main" id="{5612438C-AC06-3C91-0125-083BC80C32F3}"/>
              </a:ext>
            </a:extLst>
          </p:cNvPr>
          <p:cNvPicPr>
            <a:picLocks noChangeAspect="1"/>
          </p:cNvPicPr>
          <p:nvPr/>
        </p:nvPicPr>
        <p:blipFill>
          <a:blip r:embed="rId2"/>
          <a:stretch>
            <a:fillRect/>
          </a:stretch>
        </p:blipFill>
        <p:spPr>
          <a:xfrm>
            <a:off x="532569" y="527716"/>
            <a:ext cx="11126862" cy="5802567"/>
          </a:xfrm>
          <a:prstGeom prst="rect">
            <a:avLst/>
          </a:prstGeom>
        </p:spPr>
      </p:pic>
      <p:sp>
        <p:nvSpPr>
          <p:cNvPr id="6" name="TextBox 5">
            <a:extLst>
              <a:ext uri="{FF2B5EF4-FFF2-40B4-BE49-F238E27FC236}">
                <a16:creationId xmlns:a16="http://schemas.microsoft.com/office/drawing/2014/main" id="{96F6DE08-CDED-59E5-3365-A3340FBA1179}"/>
              </a:ext>
            </a:extLst>
          </p:cNvPr>
          <p:cNvSpPr txBox="1"/>
          <p:nvPr/>
        </p:nvSpPr>
        <p:spPr>
          <a:xfrm>
            <a:off x="9779523" y="5260025"/>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5.0%</a:t>
            </a:r>
          </a:p>
        </p:txBody>
      </p:sp>
      <p:sp>
        <p:nvSpPr>
          <p:cNvPr id="7" name="TextBox 6">
            <a:extLst>
              <a:ext uri="{FF2B5EF4-FFF2-40B4-BE49-F238E27FC236}">
                <a16:creationId xmlns:a16="http://schemas.microsoft.com/office/drawing/2014/main" id="{EE8E5748-8B22-1561-1459-7090AD505E57}"/>
              </a:ext>
            </a:extLst>
          </p:cNvPr>
          <p:cNvSpPr txBox="1"/>
          <p:nvPr/>
        </p:nvSpPr>
        <p:spPr>
          <a:xfrm>
            <a:off x="8391428" y="749365"/>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76.92%</a:t>
            </a:r>
          </a:p>
        </p:txBody>
      </p:sp>
      <p:sp>
        <p:nvSpPr>
          <p:cNvPr id="8" name="TextBox 7">
            <a:extLst>
              <a:ext uri="{FF2B5EF4-FFF2-40B4-BE49-F238E27FC236}">
                <a16:creationId xmlns:a16="http://schemas.microsoft.com/office/drawing/2014/main" id="{596ADE6D-BBA3-7A3B-CCCB-04A54487E371}"/>
              </a:ext>
            </a:extLst>
          </p:cNvPr>
          <p:cNvSpPr txBox="1"/>
          <p:nvPr/>
        </p:nvSpPr>
        <p:spPr>
          <a:xfrm>
            <a:off x="6986833" y="2716507"/>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44.16%</a:t>
            </a:r>
          </a:p>
        </p:txBody>
      </p:sp>
      <p:sp>
        <p:nvSpPr>
          <p:cNvPr id="9" name="TextBox 8">
            <a:extLst>
              <a:ext uri="{FF2B5EF4-FFF2-40B4-BE49-F238E27FC236}">
                <a16:creationId xmlns:a16="http://schemas.microsoft.com/office/drawing/2014/main" id="{EEA26C4E-F355-52E0-2D53-6A3A96C2645A}"/>
              </a:ext>
            </a:extLst>
          </p:cNvPr>
          <p:cNvSpPr txBox="1"/>
          <p:nvPr/>
        </p:nvSpPr>
        <p:spPr>
          <a:xfrm>
            <a:off x="5582239" y="1974435"/>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56.49%</a:t>
            </a:r>
          </a:p>
        </p:txBody>
      </p:sp>
      <p:sp>
        <p:nvSpPr>
          <p:cNvPr id="10" name="TextBox 9">
            <a:extLst>
              <a:ext uri="{FF2B5EF4-FFF2-40B4-BE49-F238E27FC236}">
                <a16:creationId xmlns:a16="http://schemas.microsoft.com/office/drawing/2014/main" id="{63EA7343-1AF5-3EB2-6759-5662A112EFE0}"/>
              </a:ext>
            </a:extLst>
          </p:cNvPr>
          <p:cNvSpPr txBox="1"/>
          <p:nvPr/>
        </p:nvSpPr>
        <p:spPr>
          <a:xfrm>
            <a:off x="4139938" y="5172124"/>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6.66%</a:t>
            </a:r>
          </a:p>
        </p:txBody>
      </p:sp>
      <p:sp>
        <p:nvSpPr>
          <p:cNvPr id="11" name="TextBox 10">
            <a:extLst>
              <a:ext uri="{FF2B5EF4-FFF2-40B4-BE49-F238E27FC236}">
                <a16:creationId xmlns:a16="http://schemas.microsoft.com/office/drawing/2014/main" id="{5715CFF1-4154-80BE-D813-2D284069027C}"/>
              </a:ext>
            </a:extLst>
          </p:cNvPr>
          <p:cNvSpPr txBox="1"/>
          <p:nvPr/>
        </p:nvSpPr>
        <p:spPr>
          <a:xfrm>
            <a:off x="2801332" y="4397539"/>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18.91%</a:t>
            </a:r>
          </a:p>
        </p:txBody>
      </p:sp>
      <p:sp>
        <p:nvSpPr>
          <p:cNvPr id="12" name="TextBox 11">
            <a:extLst>
              <a:ext uri="{FF2B5EF4-FFF2-40B4-BE49-F238E27FC236}">
                <a16:creationId xmlns:a16="http://schemas.microsoft.com/office/drawing/2014/main" id="{229F1917-6565-379E-3941-BF7324603F68}"/>
              </a:ext>
            </a:extLst>
          </p:cNvPr>
          <p:cNvSpPr txBox="1"/>
          <p:nvPr/>
        </p:nvSpPr>
        <p:spPr>
          <a:xfrm>
            <a:off x="1349604" y="3024284"/>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40.607%</a:t>
            </a:r>
          </a:p>
        </p:txBody>
      </p:sp>
    </p:spTree>
    <p:extLst>
      <p:ext uri="{BB962C8B-B14F-4D97-AF65-F5344CB8AC3E}">
        <p14:creationId xmlns:p14="http://schemas.microsoft.com/office/powerpoint/2010/main" val="2415442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F8993-ED5A-8119-6C40-5FEC64FDB2F2}"/>
              </a:ext>
            </a:extLst>
          </p:cNvPr>
          <p:cNvSpPr txBox="1"/>
          <p:nvPr/>
        </p:nvSpPr>
        <p:spPr>
          <a:xfrm>
            <a:off x="4234207" y="6422712"/>
            <a:ext cx="53921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Figure 24: F1 measure Graph of all Algorithm</a:t>
            </a:r>
          </a:p>
        </p:txBody>
      </p:sp>
      <p:pic>
        <p:nvPicPr>
          <p:cNvPr id="3" name="Picture 2">
            <a:extLst>
              <a:ext uri="{FF2B5EF4-FFF2-40B4-BE49-F238E27FC236}">
                <a16:creationId xmlns:a16="http://schemas.microsoft.com/office/drawing/2014/main" id="{8BF30C84-4AE9-A88D-F573-13D31C92CA3F}"/>
              </a:ext>
            </a:extLst>
          </p:cNvPr>
          <p:cNvPicPr>
            <a:picLocks noChangeAspect="1"/>
          </p:cNvPicPr>
          <p:nvPr/>
        </p:nvPicPr>
        <p:blipFill>
          <a:blip r:embed="rId2"/>
          <a:stretch>
            <a:fillRect/>
          </a:stretch>
        </p:blipFill>
        <p:spPr>
          <a:xfrm>
            <a:off x="662528" y="551920"/>
            <a:ext cx="11147784" cy="5754160"/>
          </a:xfrm>
          <a:prstGeom prst="rect">
            <a:avLst/>
          </a:prstGeom>
        </p:spPr>
      </p:pic>
      <p:sp>
        <p:nvSpPr>
          <p:cNvPr id="6" name="TextBox 5">
            <a:extLst>
              <a:ext uri="{FF2B5EF4-FFF2-40B4-BE49-F238E27FC236}">
                <a16:creationId xmlns:a16="http://schemas.microsoft.com/office/drawing/2014/main" id="{B0B910E3-EBBA-F6C2-30A3-2002C80C092B}"/>
              </a:ext>
            </a:extLst>
          </p:cNvPr>
          <p:cNvSpPr txBox="1"/>
          <p:nvPr/>
        </p:nvSpPr>
        <p:spPr>
          <a:xfrm>
            <a:off x="1359031" y="1890009"/>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45.96%</a:t>
            </a:r>
          </a:p>
        </p:txBody>
      </p:sp>
      <p:sp>
        <p:nvSpPr>
          <p:cNvPr id="7" name="TextBox 6">
            <a:extLst>
              <a:ext uri="{FF2B5EF4-FFF2-40B4-BE49-F238E27FC236}">
                <a16:creationId xmlns:a16="http://schemas.microsoft.com/office/drawing/2014/main" id="{4DF83872-218E-4C16-CA23-4C16B4374469}"/>
              </a:ext>
            </a:extLst>
          </p:cNvPr>
          <p:cNvSpPr txBox="1"/>
          <p:nvPr/>
        </p:nvSpPr>
        <p:spPr>
          <a:xfrm>
            <a:off x="2839039" y="3775370"/>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22.32%</a:t>
            </a:r>
          </a:p>
        </p:txBody>
      </p:sp>
      <p:sp>
        <p:nvSpPr>
          <p:cNvPr id="8" name="TextBox 7">
            <a:extLst>
              <a:ext uri="{FF2B5EF4-FFF2-40B4-BE49-F238E27FC236}">
                <a16:creationId xmlns:a16="http://schemas.microsoft.com/office/drawing/2014/main" id="{3ED659C8-03B2-81D6-BCC4-B81A9B4000F8}"/>
              </a:ext>
            </a:extLst>
          </p:cNvPr>
          <p:cNvSpPr txBox="1"/>
          <p:nvPr/>
        </p:nvSpPr>
        <p:spPr>
          <a:xfrm>
            <a:off x="5685934" y="668552"/>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61.123%</a:t>
            </a:r>
          </a:p>
        </p:txBody>
      </p:sp>
      <p:sp>
        <p:nvSpPr>
          <p:cNvPr id="9" name="TextBox 8">
            <a:extLst>
              <a:ext uri="{FF2B5EF4-FFF2-40B4-BE49-F238E27FC236}">
                <a16:creationId xmlns:a16="http://schemas.microsoft.com/office/drawing/2014/main" id="{20F6CCCA-6700-8C08-5BBF-52260FE5CB70}"/>
              </a:ext>
            </a:extLst>
          </p:cNvPr>
          <p:cNvSpPr txBox="1"/>
          <p:nvPr/>
        </p:nvSpPr>
        <p:spPr>
          <a:xfrm>
            <a:off x="7099954" y="1551455"/>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50.068%</a:t>
            </a:r>
          </a:p>
        </p:txBody>
      </p:sp>
      <p:sp>
        <p:nvSpPr>
          <p:cNvPr id="10" name="TextBox 9">
            <a:extLst>
              <a:ext uri="{FF2B5EF4-FFF2-40B4-BE49-F238E27FC236}">
                <a16:creationId xmlns:a16="http://schemas.microsoft.com/office/drawing/2014/main" id="{5777EC25-DB67-A862-BD21-63E596DFC1A7}"/>
              </a:ext>
            </a:extLst>
          </p:cNvPr>
          <p:cNvSpPr txBox="1"/>
          <p:nvPr/>
        </p:nvSpPr>
        <p:spPr>
          <a:xfrm>
            <a:off x="8579963" y="2495747"/>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38.25%</a:t>
            </a:r>
          </a:p>
        </p:txBody>
      </p:sp>
      <p:sp>
        <p:nvSpPr>
          <p:cNvPr id="11" name="TextBox 10">
            <a:extLst>
              <a:ext uri="{FF2B5EF4-FFF2-40B4-BE49-F238E27FC236}">
                <a16:creationId xmlns:a16="http://schemas.microsoft.com/office/drawing/2014/main" id="{66E39341-7A1C-35A6-A4AE-58A01B38AAFF}"/>
              </a:ext>
            </a:extLst>
          </p:cNvPr>
          <p:cNvSpPr txBox="1"/>
          <p:nvPr/>
        </p:nvSpPr>
        <p:spPr>
          <a:xfrm>
            <a:off x="10030120" y="4862760"/>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9.94%</a:t>
            </a:r>
          </a:p>
        </p:txBody>
      </p:sp>
      <p:sp>
        <p:nvSpPr>
          <p:cNvPr id="12" name="TextBox 11">
            <a:extLst>
              <a:ext uri="{FF2B5EF4-FFF2-40B4-BE49-F238E27FC236}">
                <a16:creationId xmlns:a16="http://schemas.microsoft.com/office/drawing/2014/main" id="{F9A4EF7B-69C0-4BBA-629B-3676A79FB783}"/>
              </a:ext>
            </a:extLst>
          </p:cNvPr>
          <p:cNvSpPr txBox="1"/>
          <p:nvPr/>
        </p:nvSpPr>
        <p:spPr>
          <a:xfrm>
            <a:off x="4290768" y="5293085"/>
            <a:ext cx="124433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4.722%</a:t>
            </a:r>
          </a:p>
        </p:txBody>
      </p:sp>
    </p:spTree>
    <p:extLst>
      <p:ext uri="{BB962C8B-B14F-4D97-AF65-F5344CB8AC3E}">
        <p14:creationId xmlns:p14="http://schemas.microsoft.com/office/powerpoint/2010/main" val="3515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5DB6A388-77B0-5327-44B1-63B495CD185B}"/>
              </a:ext>
            </a:extLst>
          </p:cNvPr>
          <p:cNvSpPr txBox="1"/>
          <p:nvPr/>
        </p:nvSpPr>
        <p:spPr>
          <a:xfrm>
            <a:off x="698747" y="1085511"/>
            <a:ext cx="10794505" cy="5309146"/>
          </a:xfrm>
          <a:prstGeom prst="rect">
            <a:avLst/>
          </a:prstGeom>
          <a:noFill/>
        </p:spPr>
        <p:txBody>
          <a:bodyPr wrap="square" rtlCol="0">
            <a:spAutoFit/>
          </a:bodyPr>
          <a:lstStyle/>
          <a:p>
            <a:pPr marL="228600" lvl="0" indent="-228600" algn="just" rtl="0">
              <a:lnSpc>
                <a:spcPct val="150000"/>
              </a:lnSpc>
              <a:spcBef>
                <a:spcPts val="1000"/>
              </a:spcBef>
              <a:spcAft>
                <a:spcPts val="0"/>
              </a:spcAft>
              <a:buClr>
                <a:schemeClr val="dk1"/>
              </a:buClr>
              <a:buSzPts val="2000"/>
              <a:buChar char="•"/>
            </a:pPr>
            <a:r>
              <a:rPr lang="en-US" sz="2000" b="0" i="0" u="none" strike="noStrike" dirty="0">
                <a:latin typeface="Times New Roman" panose="02020603050405020304" pitchFamily="18" charset="0"/>
                <a:ea typeface="Times New Roman"/>
                <a:cs typeface="Times New Roman" panose="02020603050405020304" pitchFamily="18" charset="0"/>
                <a:sym typeface="Times New Roman"/>
              </a:rPr>
              <a:t>Security intelligence has become a lightweight important means to solve complex network attacks, threat  early warning and security traceability.</a:t>
            </a:r>
            <a:endParaRPr lang="en-US" sz="2000" dirty="0">
              <a:latin typeface="Times New Roman" panose="02020603050405020304" pitchFamily="18" charset="0"/>
              <a:cs typeface="Times New Roman" panose="02020603050405020304" pitchFamily="18" charset="0"/>
            </a:endParaRPr>
          </a:p>
          <a:p>
            <a:pPr marL="228600" lvl="0" indent="-228600" algn="just" rtl="0">
              <a:lnSpc>
                <a:spcPct val="150000"/>
              </a:lnSpc>
              <a:spcBef>
                <a:spcPts val="1000"/>
              </a:spcBef>
              <a:spcAft>
                <a:spcPts val="0"/>
              </a:spcAft>
              <a:buClr>
                <a:schemeClr val="dk1"/>
              </a:buClr>
              <a:buSzPts val="2000"/>
              <a:buChar char="•"/>
            </a:pPr>
            <a:r>
              <a:rPr lang="en-US" sz="2000" b="0" i="0" u="none" strike="noStrike" dirty="0">
                <a:latin typeface="Times New Roman" panose="02020603050405020304" pitchFamily="18" charset="0"/>
                <a:ea typeface="Times New Roman"/>
                <a:cs typeface="Times New Roman" panose="02020603050405020304" pitchFamily="18" charset="0"/>
                <a:sym typeface="Times New Roman"/>
              </a:rPr>
              <a:t>Therefore, it is very important to reasonably use threat intelligence, share security intelligence information in real time, and establish a set of border real-time warning and defense system driven by security intelligence.</a:t>
            </a:r>
          </a:p>
          <a:p>
            <a:pPr marL="228600" lvl="0" indent="-228600" algn="just" rtl="0">
              <a:lnSpc>
                <a:spcPct val="150000"/>
              </a:lnSpc>
              <a:spcBef>
                <a:spcPts val="1000"/>
              </a:spcBef>
              <a:spcAft>
                <a:spcPts val="0"/>
              </a:spcAft>
              <a:buClr>
                <a:schemeClr val="dk1"/>
              </a:buClr>
              <a:buSzPts val="2000"/>
              <a:buChar char="•"/>
            </a:pPr>
            <a:r>
              <a:rPr lang="en-US" sz="2000" dirty="0">
                <a:latin typeface="Times New Roman" panose="02020603050405020304" pitchFamily="18" charset="0"/>
                <a:ea typeface="Times New Roman"/>
                <a:cs typeface="Times New Roman" panose="02020603050405020304" pitchFamily="18" charset="0"/>
                <a:sym typeface="Times New Roman"/>
              </a:rPr>
              <a:t>The main objective is to not to identify which algorithm is best, but to review the main dataset publicly available used to train and test security solutions that employ classification/regression algorithm. Hence KDD datasets were taken into considerations.</a:t>
            </a:r>
          </a:p>
          <a:p>
            <a:pPr marL="228600" lvl="0" indent="-228600" algn="just" rtl="0">
              <a:lnSpc>
                <a:spcPct val="150000"/>
              </a:lnSpc>
              <a:spcBef>
                <a:spcPts val="1000"/>
              </a:spcBef>
              <a:spcAft>
                <a:spcPts val="0"/>
              </a:spcAft>
              <a:buClr>
                <a:schemeClr val="dk1"/>
              </a:buClr>
              <a:buSzPts val="2000"/>
              <a:buChar char="•"/>
            </a:pPr>
            <a:r>
              <a:rPr lang="en-US" sz="2000" dirty="0">
                <a:latin typeface="Times New Roman" panose="02020603050405020304" pitchFamily="18" charset="0"/>
                <a:ea typeface="Times New Roman"/>
                <a:cs typeface="Times New Roman" panose="02020603050405020304" pitchFamily="18" charset="0"/>
                <a:sym typeface="Times New Roman"/>
              </a:rPr>
              <a:t>Training on infrastructure specific datasets is more efficient from the security point of view than training an old attack signatures.</a:t>
            </a:r>
          </a:p>
          <a:p>
            <a:endParaRPr lang="en-US" dirty="0"/>
          </a:p>
        </p:txBody>
      </p:sp>
      <p:sp>
        <p:nvSpPr>
          <p:cNvPr id="2" name="TextBox 1">
            <a:extLst>
              <a:ext uri="{FF2B5EF4-FFF2-40B4-BE49-F238E27FC236}">
                <a16:creationId xmlns:a16="http://schemas.microsoft.com/office/drawing/2014/main" id="{C6947645-BB12-8067-C39C-0F65EE0B76BF}"/>
              </a:ext>
            </a:extLst>
          </p:cNvPr>
          <p:cNvSpPr txBox="1"/>
          <p:nvPr/>
        </p:nvSpPr>
        <p:spPr>
          <a:xfrm>
            <a:off x="292231" y="307205"/>
            <a:ext cx="4977353"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Cont..</a:t>
            </a:r>
          </a:p>
        </p:txBody>
      </p:sp>
    </p:spTree>
    <p:extLst>
      <p:ext uri="{BB962C8B-B14F-4D97-AF65-F5344CB8AC3E}">
        <p14:creationId xmlns:p14="http://schemas.microsoft.com/office/powerpoint/2010/main" val="2323549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274A3-6E4E-D545-EF27-3807C5EE3ED6}"/>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2DBD3CCE-F115-5B64-90A3-8E68C3717C32}"/>
              </a:ext>
            </a:extLst>
          </p:cNvPr>
          <p:cNvSpPr>
            <a:spLocks noGrp="1"/>
          </p:cNvSpPr>
          <p:nvPr>
            <p:ph type="body" idx="1"/>
          </p:nvPr>
        </p:nvSpPr>
        <p:spPr>
          <a:xfrm>
            <a:off x="838200" y="1690688"/>
            <a:ext cx="10515600" cy="4486275"/>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results are examined utilizing network attack data sets, demonstrating that it is one of the best competitor data sets for threat intelligence analysis and testing. The TI model improves both the accuracy and the detection time.</a:t>
            </a:r>
          </a:p>
          <a:p>
            <a:pPr algn="just">
              <a:lnSpc>
                <a:spcPct val="150000"/>
              </a:lnSpc>
            </a:pPr>
            <a:r>
              <a:rPr lang="en-US" sz="2000" dirty="0">
                <a:latin typeface="Times New Roman" panose="02020603050405020304" pitchFamily="18" charset="0"/>
                <a:cs typeface="Times New Roman" panose="02020603050405020304" pitchFamily="18" charset="0"/>
              </a:rPr>
              <a:t>After experimenting with various numbers of traits, it was discovered that 22 of the 76 attributes have a categorization accuracy of roughly 99 percent. And, of the 22 features, 11 are more important to total classification accuracy, while the remaining 9 are less important. </a:t>
            </a:r>
          </a:p>
          <a:p>
            <a:pPr algn="just">
              <a:lnSpc>
                <a:spcPct val="150000"/>
              </a:lnSpc>
            </a:pPr>
            <a:r>
              <a:rPr lang="en-US" sz="2000" dirty="0">
                <a:latin typeface="Times New Roman" panose="02020603050405020304" pitchFamily="18" charset="0"/>
                <a:cs typeface="Times New Roman" panose="02020603050405020304" pitchFamily="18" charset="0"/>
              </a:rPr>
              <a:t>The classification accuracy is 99.4 percent when these 13 out of 22 features are used.</a:t>
            </a:r>
          </a:p>
        </p:txBody>
      </p:sp>
    </p:spTree>
    <p:extLst>
      <p:ext uri="{BB962C8B-B14F-4D97-AF65-F5344CB8AC3E}">
        <p14:creationId xmlns:p14="http://schemas.microsoft.com/office/powerpoint/2010/main" val="3621261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B0A9-89E7-85FC-7318-FBDBC9E22D08}"/>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Future Work</a:t>
            </a:r>
          </a:p>
        </p:txBody>
      </p:sp>
      <p:sp>
        <p:nvSpPr>
          <p:cNvPr id="3" name="Text Placeholder 2">
            <a:extLst>
              <a:ext uri="{FF2B5EF4-FFF2-40B4-BE49-F238E27FC236}">
                <a16:creationId xmlns:a16="http://schemas.microsoft.com/office/drawing/2014/main" id="{808D53D0-2A55-8931-3852-E787250F61D6}"/>
              </a:ext>
            </a:extLst>
          </p:cNvPr>
          <p:cNvSpPr>
            <a:spLocks noGrp="1"/>
          </p:cNvSpPr>
          <p:nvPr>
            <p:ph type="body" idx="1"/>
          </p:nvPr>
        </p:nvSpPr>
        <p:spPr/>
        <p:txBody>
          <a:bodyPr>
            <a:normAutofit/>
          </a:bodyPr>
          <a:lstStyle/>
          <a:p>
            <a:pPr algn="just">
              <a:lnSpc>
                <a:spcPct val="150000"/>
              </a:lnSpc>
            </a:pPr>
            <a:r>
              <a:rPr lang="en-US" sz="2000" dirty="0">
                <a:latin typeface="Times New Roman" panose="02020603050405020304" pitchFamily="18" charset="0"/>
                <a:cs typeface="Times New Roman" pitchFamily="18" charset="0"/>
              </a:rPr>
              <a:t>Can reduce the number false positive rates so that the performance increases by this.</a:t>
            </a:r>
          </a:p>
          <a:p>
            <a:pPr algn="just">
              <a:lnSpc>
                <a:spcPct val="150000"/>
              </a:lnSpc>
            </a:pPr>
            <a:r>
              <a:rPr lang="en-US" sz="2000" dirty="0">
                <a:latin typeface="Times New Roman" panose="02020603050405020304" pitchFamily="18" charset="0"/>
                <a:cs typeface="Times New Roman" pitchFamily="18" charset="0"/>
              </a:rPr>
              <a:t>To develop a system model with a higher precision rate while using fewer characteristics to improve overall accuracy.</a:t>
            </a:r>
          </a:p>
          <a:p>
            <a:pPr algn="just">
              <a:lnSpc>
                <a:spcPct val="150000"/>
              </a:lnSpc>
            </a:pPr>
            <a:r>
              <a:rPr lang="en-US" sz="2000" dirty="0">
                <a:latin typeface="Times New Roman" panose="02020603050405020304" pitchFamily="18" charset="0"/>
                <a:cs typeface="Times New Roman" pitchFamily="18" charset="0"/>
              </a:rPr>
              <a:t>Datasets like NSL-KDD can be considered in future research.</a:t>
            </a:r>
          </a:p>
        </p:txBody>
      </p:sp>
    </p:spTree>
    <p:extLst>
      <p:ext uri="{BB962C8B-B14F-4D97-AF65-F5344CB8AC3E}">
        <p14:creationId xmlns:p14="http://schemas.microsoft.com/office/powerpoint/2010/main" val="2479561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492369" y="605896"/>
            <a:ext cx="3642309" cy="56462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sz="4400">
                <a:solidFill>
                  <a:srgbClr val="FFFFFF"/>
                </a:solidFill>
              </a:rPr>
              <a:t>Contents</a:t>
            </a:r>
            <a:endParaRPr/>
          </a:p>
        </p:txBody>
      </p:sp>
      <p:sp>
        <p:nvSpPr>
          <p:cNvPr id="258" name="Google Shape;258;p21"/>
          <p:cNvSpPr txBox="1">
            <a:spLocks noGrp="1"/>
          </p:cNvSpPr>
          <p:nvPr>
            <p:ph type="body" idx="1"/>
          </p:nvPr>
        </p:nvSpPr>
        <p:spPr>
          <a:xfrm>
            <a:off x="739515" y="829558"/>
            <a:ext cx="10817901" cy="5533534"/>
          </a:xfrm>
          <a:prstGeom prst="rect">
            <a:avLst/>
          </a:prstGeom>
          <a:noFill/>
          <a:ln>
            <a:noFill/>
          </a:ln>
        </p:spPr>
        <p:txBody>
          <a:bodyPr spcFirstLastPara="1" wrap="square" lIns="91425" tIns="45700" rIns="91425" bIns="45700" anchor="ctr" anchorCtr="0">
            <a:noAutofit/>
          </a:bodyPr>
          <a:lstStyle/>
          <a:p>
            <a:pPr marL="0" lvl="0" indent="0" algn="just" rtl="0">
              <a:lnSpc>
                <a:spcPct val="150000"/>
              </a:lnSpc>
              <a:spcBef>
                <a:spcPts val="0"/>
              </a:spcBef>
              <a:spcAft>
                <a:spcPts val="0"/>
              </a:spcAft>
              <a:buClr>
                <a:schemeClr val="dk1"/>
              </a:buClr>
              <a:buSzPts val="1600"/>
              <a:buNone/>
            </a:pPr>
            <a:r>
              <a:rPr lang="en-US" sz="1600" dirty="0">
                <a:latin typeface="Times New Roman"/>
                <a:ea typeface="Times New Roman"/>
                <a:cs typeface="Times New Roman"/>
                <a:sym typeface="Times New Roman"/>
              </a:rPr>
              <a:t>[1] </a:t>
            </a:r>
            <a:r>
              <a:rPr lang="en-US" sz="1600" b="0" i="0" dirty="0" err="1">
                <a:solidFill>
                  <a:srgbClr val="222222"/>
                </a:solidFill>
                <a:latin typeface="Times New Roman"/>
                <a:ea typeface="Times New Roman"/>
                <a:cs typeface="Times New Roman"/>
                <a:sym typeface="Times New Roman"/>
              </a:rPr>
              <a:t>Mavroeidis</a:t>
            </a:r>
            <a:r>
              <a:rPr lang="en-US" sz="1600" b="0" i="0" dirty="0">
                <a:solidFill>
                  <a:srgbClr val="222222"/>
                </a:solidFill>
                <a:latin typeface="Times New Roman"/>
                <a:ea typeface="Times New Roman"/>
                <a:cs typeface="Times New Roman"/>
                <a:sym typeface="Times New Roman"/>
              </a:rPr>
              <a:t>, Vasileios, and Siri </a:t>
            </a:r>
            <a:r>
              <a:rPr lang="en-US" sz="1600" b="0" i="0" dirty="0" err="1">
                <a:solidFill>
                  <a:srgbClr val="222222"/>
                </a:solidFill>
                <a:latin typeface="Times New Roman"/>
                <a:ea typeface="Times New Roman"/>
                <a:cs typeface="Times New Roman"/>
                <a:sym typeface="Times New Roman"/>
              </a:rPr>
              <a:t>Bromander</a:t>
            </a:r>
            <a:r>
              <a:rPr lang="en-US" sz="1600" b="0" i="0" dirty="0">
                <a:solidFill>
                  <a:srgbClr val="222222"/>
                </a:solidFill>
                <a:latin typeface="Times New Roman"/>
                <a:ea typeface="Times New Roman"/>
                <a:cs typeface="Times New Roman"/>
                <a:sym typeface="Times New Roman"/>
              </a:rPr>
              <a:t>. "Cyber threat intelligence model: an evaluation of taxonomies, sharing standards, and ontologies within cyber threat intelligence." </a:t>
            </a:r>
            <a:r>
              <a:rPr lang="en-US" sz="1600" b="0" i="1" dirty="0">
                <a:solidFill>
                  <a:srgbClr val="222222"/>
                </a:solidFill>
                <a:latin typeface="Times New Roman"/>
                <a:ea typeface="Times New Roman"/>
                <a:cs typeface="Times New Roman"/>
                <a:sym typeface="Times New Roman"/>
              </a:rPr>
              <a:t>2017 European Intelligence and Security Informatics Conference (EISIC)</a:t>
            </a:r>
            <a:r>
              <a:rPr lang="en-US" sz="1600" b="0" i="0" dirty="0">
                <a:solidFill>
                  <a:srgbClr val="222222"/>
                </a:solidFill>
                <a:latin typeface="Times New Roman"/>
                <a:ea typeface="Times New Roman"/>
                <a:cs typeface="Times New Roman"/>
                <a:sym typeface="Times New Roman"/>
              </a:rPr>
              <a:t>. IEEE, 2017.</a:t>
            </a:r>
            <a:endParaRPr dirty="0"/>
          </a:p>
          <a:p>
            <a:pPr marL="0" lvl="0" indent="0" algn="just" rtl="0">
              <a:lnSpc>
                <a:spcPct val="150000"/>
              </a:lnSpc>
              <a:spcBef>
                <a:spcPts val="1000"/>
              </a:spcBef>
              <a:spcAft>
                <a:spcPts val="0"/>
              </a:spcAft>
              <a:buClr>
                <a:srgbClr val="222222"/>
              </a:buClr>
              <a:buSzPts val="1600"/>
              <a:buNone/>
            </a:pPr>
            <a:r>
              <a:rPr lang="en-US" sz="1600" dirty="0">
                <a:solidFill>
                  <a:srgbClr val="222222"/>
                </a:solidFill>
                <a:latin typeface="Times New Roman"/>
                <a:ea typeface="Times New Roman"/>
                <a:cs typeface="Times New Roman"/>
                <a:sym typeface="Times New Roman"/>
              </a:rPr>
              <a:t>[2]</a:t>
            </a:r>
            <a:r>
              <a:rPr lang="en-US" sz="1600" b="0" i="0" dirty="0">
                <a:solidFill>
                  <a:srgbClr val="222222"/>
                </a:solidFill>
                <a:latin typeface="Times New Roman"/>
                <a:ea typeface="Times New Roman"/>
                <a:cs typeface="Times New Roman"/>
                <a:sym typeface="Times New Roman"/>
              </a:rPr>
              <a:t> Blanco-Medina, Pablo, et al. "Detecting vulnerabilities in critical infrastructures by classifying exposed industrial control systems using deep learning." </a:t>
            </a:r>
            <a:r>
              <a:rPr lang="en-US" sz="1600" b="0" i="1" dirty="0">
                <a:solidFill>
                  <a:srgbClr val="222222"/>
                </a:solidFill>
                <a:latin typeface="Times New Roman"/>
                <a:ea typeface="Times New Roman"/>
                <a:cs typeface="Times New Roman"/>
                <a:sym typeface="Times New Roman"/>
              </a:rPr>
              <a:t>Applied Sciences</a:t>
            </a:r>
            <a:r>
              <a:rPr lang="en-US" sz="1600" b="0" i="0" dirty="0">
                <a:solidFill>
                  <a:srgbClr val="222222"/>
                </a:solidFill>
                <a:latin typeface="Times New Roman"/>
                <a:ea typeface="Times New Roman"/>
                <a:cs typeface="Times New Roman"/>
                <a:sym typeface="Times New Roman"/>
              </a:rPr>
              <a:t> 11.1 (2021): 367.</a:t>
            </a:r>
            <a:endParaRPr sz="1600" dirty="0">
              <a:solidFill>
                <a:srgbClr val="222222"/>
              </a:solidFill>
              <a:latin typeface="Times New Roman"/>
              <a:ea typeface="Times New Roman"/>
              <a:cs typeface="Times New Roman"/>
              <a:sym typeface="Times New Roman"/>
            </a:endParaRPr>
          </a:p>
          <a:p>
            <a:pPr marL="0" lvl="0" indent="0" algn="just" rtl="0">
              <a:lnSpc>
                <a:spcPct val="150000"/>
              </a:lnSpc>
              <a:spcBef>
                <a:spcPts val="1000"/>
              </a:spcBef>
              <a:spcAft>
                <a:spcPts val="0"/>
              </a:spcAft>
              <a:buClr>
                <a:srgbClr val="222222"/>
              </a:buClr>
              <a:buSzPts val="1600"/>
              <a:buNone/>
            </a:pPr>
            <a:r>
              <a:rPr lang="en-US" sz="1600" dirty="0">
                <a:solidFill>
                  <a:srgbClr val="222222"/>
                </a:solidFill>
                <a:latin typeface="Times New Roman"/>
                <a:ea typeface="Times New Roman"/>
                <a:cs typeface="Times New Roman"/>
                <a:sym typeface="Times New Roman"/>
              </a:rPr>
              <a:t>[3]</a:t>
            </a:r>
            <a:r>
              <a:rPr lang="en-US" sz="1600" b="0" i="0" dirty="0">
                <a:solidFill>
                  <a:srgbClr val="222222"/>
                </a:solidFill>
                <a:latin typeface="Times New Roman"/>
                <a:ea typeface="Times New Roman"/>
                <a:cs typeface="Times New Roman"/>
                <a:sym typeface="Times New Roman"/>
              </a:rPr>
              <a:t> Chen, </a:t>
            </a:r>
            <a:r>
              <a:rPr lang="en-US" sz="1600" b="0" i="0" dirty="0" err="1">
                <a:solidFill>
                  <a:srgbClr val="222222"/>
                </a:solidFill>
                <a:latin typeface="Times New Roman"/>
                <a:ea typeface="Times New Roman"/>
                <a:cs typeface="Times New Roman"/>
                <a:sym typeface="Times New Roman"/>
              </a:rPr>
              <a:t>Zhijiang</a:t>
            </a:r>
            <a:r>
              <a:rPr lang="en-US" sz="1600" b="0" i="0" dirty="0">
                <a:solidFill>
                  <a:srgbClr val="222222"/>
                </a:solidFill>
                <a:latin typeface="Times New Roman"/>
                <a:ea typeface="Times New Roman"/>
                <a:cs typeface="Times New Roman"/>
                <a:sym typeface="Times New Roman"/>
              </a:rPr>
              <a:t>, et al. "A cloud computing based network monitoring and threat detection system for critical infrastructures." </a:t>
            </a:r>
            <a:r>
              <a:rPr lang="en-US" sz="1600" b="0" i="1" dirty="0">
                <a:solidFill>
                  <a:srgbClr val="222222"/>
                </a:solidFill>
                <a:latin typeface="Times New Roman"/>
                <a:ea typeface="Times New Roman"/>
                <a:cs typeface="Times New Roman"/>
                <a:sym typeface="Times New Roman"/>
              </a:rPr>
              <a:t>Big Data Research</a:t>
            </a:r>
            <a:r>
              <a:rPr lang="en-US" sz="1600" b="0" i="0" dirty="0">
                <a:solidFill>
                  <a:srgbClr val="222222"/>
                </a:solidFill>
                <a:latin typeface="Times New Roman"/>
                <a:ea typeface="Times New Roman"/>
                <a:cs typeface="Times New Roman"/>
                <a:sym typeface="Times New Roman"/>
              </a:rPr>
              <a:t> 3 (2016): 10-23.</a:t>
            </a:r>
            <a:endParaRPr sz="1600" dirty="0">
              <a:solidFill>
                <a:srgbClr val="222222"/>
              </a:solidFill>
              <a:latin typeface="Times New Roman"/>
              <a:ea typeface="Times New Roman"/>
              <a:cs typeface="Times New Roman"/>
              <a:sym typeface="Times New Roman"/>
            </a:endParaRPr>
          </a:p>
          <a:p>
            <a:pPr marL="0" lvl="0" indent="0" algn="just" rtl="0">
              <a:lnSpc>
                <a:spcPct val="150000"/>
              </a:lnSpc>
              <a:spcBef>
                <a:spcPts val="1000"/>
              </a:spcBef>
              <a:spcAft>
                <a:spcPts val="0"/>
              </a:spcAft>
              <a:buClr>
                <a:srgbClr val="222222"/>
              </a:buClr>
              <a:buSzPts val="1600"/>
              <a:buNone/>
            </a:pPr>
            <a:r>
              <a:rPr lang="en-US" sz="1600" dirty="0">
                <a:solidFill>
                  <a:srgbClr val="222222"/>
                </a:solidFill>
                <a:latin typeface="Times New Roman"/>
                <a:ea typeface="Times New Roman"/>
                <a:cs typeface="Times New Roman"/>
                <a:sym typeface="Times New Roman"/>
              </a:rPr>
              <a:t>[4]</a:t>
            </a:r>
            <a:r>
              <a:rPr lang="en-US" sz="1600" b="0" i="0" dirty="0">
                <a:solidFill>
                  <a:srgbClr val="222222"/>
                </a:solidFill>
                <a:latin typeface="Times New Roman"/>
                <a:ea typeface="Times New Roman"/>
                <a:cs typeface="Times New Roman"/>
                <a:sym typeface="Times New Roman"/>
              </a:rPr>
              <a:t> </a:t>
            </a:r>
            <a:r>
              <a:rPr lang="en-US" sz="1600" b="0" i="0" dirty="0">
                <a:solidFill>
                  <a:srgbClr val="222222"/>
                </a:solidFill>
                <a:effectLst/>
                <a:latin typeface="Times New Roman" panose="02020603050405020304" pitchFamily="18" charset="0"/>
                <a:cs typeface="Times New Roman" panose="02020603050405020304" pitchFamily="18" charset="0"/>
              </a:rPr>
              <a:t>Al-</a:t>
            </a:r>
            <a:r>
              <a:rPr lang="en-US" sz="1600" b="0" i="0" dirty="0" err="1">
                <a:solidFill>
                  <a:srgbClr val="222222"/>
                </a:solidFill>
                <a:effectLst/>
                <a:latin typeface="Times New Roman" panose="02020603050405020304" pitchFamily="18" charset="0"/>
                <a:cs typeface="Times New Roman" panose="02020603050405020304" pitchFamily="18" charset="0"/>
              </a:rPr>
              <a:t>Mohannadi</a:t>
            </a:r>
            <a:r>
              <a:rPr lang="en-US" sz="1600" b="0" i="0" dirty="0">
                <a:solidFill>
                  <a:srgbClr val="222222"/>
                </a:solidFill>
                <a:effectLst/>
                <a:latin typeface="Times New Roman" panose="02020603050405020304" pitchFamily="18" charset="0"/>
                <a:cs typeface="Times New Roman" panose="02020603050405020304" pitchFamily="18" charset="0"/>
              </a:rPr>
              <a:t>, Hamad, Irfan Awan, and </a:t>
            </a:r>
            <a:r>
              <a:rPr lang="en-US" sz="1600" b="0" i="0" dirty="0" err="1">
                <a:solidFill>
                  <a:srgbClr val="222222"/>
                </a:solidFill>
                <a:effectLst/>
                <a:latin typeface="Times New Roman" panose="02020603050405020304" pitchFamily="18" charset="0"/>
                <a:cs typeface="Times New Roman" panose="02020603050405020304" pitchFamily="18" charset="0"/>
              </a:rPr>
              <a:t>Jassim</a:t>
            </a:r>
            <a:r>
              <a:rPr lang="en-US" sz="1600" b="0" i="0" dirty="0">
                <a:solidFill>
                  <a:srgbClr val="222222"/>
                </a:solidFill>
                <a:effectLst/>
                <a:latin typeface="Times New Roman" panose="02020603050405020304" pitchFamily="18" charset="0"/>
                <a:cs typeface="Times New Roman" panose="02020603050405020304" pitchFamily="18" charset="0"/>
              </a:rPr>
              <a:t> Al </a:t>
            </a:r>
            <a:r>
              <a:rPr lang="en-US" sz="1600" b="0" i="0" dirty="0" err="1">
                <a:solidFill>
                  <a:srgbClr val="222222"/>
                </a:solidFill>
                <a:effectLst/>
                <a:latin typeface="Times New Roman" panose="02020603050405020304" pitchFamily="18" charset="0"/>
                <a:cs typeface="Times New Roman" panose="02020603050405020304" pitchFamily="18" charset="0"/>
              </a:rPr>
              <a:t>Hamar</a:t>
            </a:r>
            <a:r>
              <a:rPr lang="en-US" sz="1600" b="0" i="0" dirty="0">
                <a:solidFill>
                  <a:srgbClr val="222222"/>
                </a:solidFill>
                <a:effectLst/>
                <a:latin typeface="Times New Roman" panose="02020603050405020304" pitchFamily="18" charset="0"/>
                <a:cs typeface="Times New Roman" panose="02020603050405020304" pitchFamily="18" charset="0"/>
              </a:rPr>
              <a:t>. "Analysis of adversary activities using cloud-based web services to enhance cyber threat intelligence." </a:t>
            </a:r>
            <a:r>
              <a:rPr lang="en-US" sz="1600" b="0" i="1" dirty="0">
                <a:solidFill>
                  <a:srgbClr val="222222"/>
                </a:solidFill>
                <a:effectLst/>
                <a:latin typeface="Times New Roman" panose="02020603050405020304" pitchFamily="18" charset="0"/>
                <a:cs typeface="Times New Roman" panose="02020603050405020304" pitchFamily="18" charset="0"/>
              </a:rPr>
              <a:t>Service Oriented Computing and Applications</a:t>
            </a:r>
            <a:r>
              <a:rPr lang="en-US" sz="1600" b="0" i="0" dirty="0">
                <a:solidFill>
                  <a:srgbClr val="222222"/>
                </a:solidFill>
                <a:effectLst/>
                <a:latin typeface="Times New Roman" panose="02020603050405020304" pitchFamily="18" charset="0"/>
                <a:cs typeface="Times New Roman" panose="02020603050405020304" pitchFamily="18" charset="0"/>
              </a:rPr>
              <a:t> 14.3 (2020): 175-187.</a:t>
            </a:r>
            <a:endParaRPr sz="1600" dirty="0">
              <a:solidFill>
                <a:srgbClr val="222222"/>
              </a:solidFill>
              <a:latin typeface="Times New Roman" panose="02020603050405020304" pitchFamily="18" charset="0"/>
              <a:ea typeface="Times New Roman"/>
              <a:cs typeface="Times New Roman" panose="02020603050405020304" pitchFamily="18" charset="0"/>
              <a:sym typeface="Times New Roman"/>
            </a:endParaRPr>
          </a:p>
        </p:txBody>
      </p:sp>
      <p:sp>
        <p:nvSpPr>
          <p:cNvPr id="260" name="Google Shape;260;p21"/>
          <p:cNvSpPr txBox="1"/>
          <p:nvPr/>
        </p:nvSpPr>
        <p:spPr>
          <a:xfrm>
            <a:off x="929390" y="641543"/>
            <a:ext cx="1062802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dk1"/>
                </a:solidFill>
                <a:latin typeface="Times New Roman"/>
                <a:ea typeface="Times New Roman"/>
                <a:cs typeface="Times New Roman"/>
                <a:sym typeface="Times New Roman"/>
              </a:rPr>
              <a:t>References</a:t>
            </a:r>
            <a:endParaRPr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20ECBA-3699-BAA6-09FB-0B136F516432}"/>
              </a:ext>
            </a:extLst>
          </p:cNvPr>
          <p:cNvSpPr>
            <a:spLocks noGrp="1"/>
          </p:cNvSpPr>
          <p:nvPr>
            <p:ph type="body" idx="1"/>
          </p:nvPr>
        </p:nvSpPr>
        <p:spPr>
          <a:xfrm>
            <a:off x="2263611" y="2315819"/>
            <a:ext cx="7664777" cy="1794267"/>
          </a:xfrm>
        </p:spPr>
        <p:txBody>
          <a:bodyPr>
            <a:normAutofit/>
          </a:bodyPr>
          <a:lstStyle/>
          <a:p>
            <a:pPr marL="114300" indent="0">
              <a:buNone/>
            </a:pPr>
            <a:r>
              <a:rPr lang="en-US"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92888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492369" y="605896"/>
            <a:ext cx="3642309" cy="56462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sz="4400">
                <a:solidFill>
                  <a:srgbClr val="FFFFFF"/>
                </a:solidFill>
              </a:rPr>
              <a:t>Contents</a:t>
            </a:r>
            <a:endParaRPr/>
          </a:p>
        </p:txBody>
      </p:sp>
      <p:sp>
        <p:nvSpPr>
          <p:cNvPr id="145" name="Google Shape;145;p6"/>
          <p:cNvSpPr txBox="1"/>
          <p:nvPr/>
        </p:nvSpPr>
        <p:spPr>
          <a:xfrm>
            <a:off x="633968" y="400708"/>
            <a:ext cx="1062802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dk1"/>
                </a:solidFill>
                <a:latin typeface="Times New Roman"/>
                <a:ea typeface="Times New Roman"/>
                <a:cs typeface="Times New Roman"/>
                <a:sym typeface="Times New Roman"/>
              </a:rPr>
              <a:t>Literature Survey</a:t>
            </a:r>
            <a:endParaRPr b="1" dirty="0"/>
          </a:p>
        </p:txBody>
      </p:sp>
      <p:graphicFrame>
        <p:nvGraphicFramePr>
          <p:cNvPr id="146" name="Google Shape;146;p6"/>
          <p:cNvGraphicFramePr/>
          <p:nvPr>
            <p:extLst>
              <p:ext uri="{D42A27DB-BD31-4B8C-83A1-F6EECF244321}">
                <p14:modId xmlns:p14="http://schemas.microsoft.com/office/powerpoint/2010/main" val="3272074839"/>
              </p:ext>
            </p:extLst>
          </p:nvPr>
        </p:nvGraphicFramePr>
        <p:xfrm>
          <a:off x="262200" y="1375337"/>
          <a:ext cx="11661900" cy="5129585"/>
        </p:xfrm>
        <a:graphic>
          <a:graphicData uri="http://schemas.openxmlformats.org/drawingml/2006/table">
            <a:tbl>
              <a:tblPr firstRow="1" bandRow="1">
                <a:noFill/>
                <a:tableStyleId>{E3335564-0A44-4B5D-A15C-D0663D136527}</a:tableStyleId>
              </a:tblPr>
              <a:tblGrid>
                <a:gridCol w="779750">
                  <a:extLst>
                    <a:ext uri="{9D8B030D-6E8A-4147-A177-3AD203B41FA5}">
                      <a16:colId xmlns:a16="http://schemas.microsoft.com/office/drawing/2014/main" val="20000"/>
                    </a:ext>
                  </a:extLst>
                </a:gridCol>
                <a:gridCol w="2939625">
                  <a:extLst>
                    <a:ext uri="{9D8B030D-6E8A-4147-A177-3AD203B41FA5}">
                      <a16:colId xmlns:a16="http://schemas.microsoft.com/office/drawing/2014/main" val="20001"/>
                    </a:ext>
                  </a:extLst>
                </a:gridCol>
                <a:gridCol w="2250400">
                  <a:extLst>
                    <a:ext uri="{9D8B030D-6E8A-4147-A177-3AD203B41FA5}">
                      <a16:colId xmlns:a16="http://schemas.microsoft.com/office/drawing/2014/main" val="20002"/>
                    </a:ext>
                  </a:extLst>
                </a:gridCol>
                <a:gridCol w="1659975">
                  <a:extLst>
                    <a:ext uri="{9D8B030D-6E8A-4147-A177-3AD203B41FA5}">
                      <a16:colId xmlns:a16="http://schemas.microsoft.com/office/drawing/2014/main" val="20003"/>
                    </a:ext>
                  </a:extLst>
                </a:gridCol>
                <a:gridCol w="4032150">
                  <a:extLst>
                    <a:ext uri="{9D8B030D-6E8A-4147-A177-3AD203B41FA5}">
                      <a16:colId xmlns:a16="http://schemas.microsoft.com/office/drawing/2014/main" val="20004"/>
                    </a:ext>
                  </a:extLst>
                </a:gridCol>
              </a:tblGrid>
              <a:tr h="641975">
                <a:tc>
                  <a:txBody>
                    <a:bodyPr/>
                    <a:lstStyle/>
                    <a:p>
                      <a:pPr marL="0" marR="0" lvl="0" indent="0" algn="ctr" rtl="0">
                        <a:spcBef>
                          <a:spcPts val="0"/>
                        </a:spcBef>
                        <a:spcAft>
                          <a:spcPts val="0"/>
                        </a:spcAft>
                        <a:buNone/>
                      </a:pPr>
                      <a:r>
                        <a:rPr lang="en-US" sz="1600" b="1" u="none" strike="noStrike" cap="none">
                          <a:latin typeface="Times New Roman"/>
                          <a:ea typeface="Times New Roman"/>
                          <a:cs typeface="Times New Roman"/>
                          <a:sym typeface="Times New Roman"/>
                        </a:rPr>
                        <a:t>Sl. No</a:t>
                      </a:r>
                      <a:endParaRPr/>
                    </a:p>
                  </a:txBody>
                  <a:tcPr marL="91450" marR="91450" marT="45725" marB="45725"/>
                </a:tc>
                <a:tc>
                  <a:txBody>
                    <a:bodyPr/>
                    <a:lstStyle/>
                    <a:p>
                      <a:pPr marL="0" marR="0" lvl="0" indent="0" algn="ctr" rtl="0">
                        <a:lnSpc>
                          <a:spcPct val="150000"/>
                        </a:lnSpc>
                        <a:spcBef>
                          <a:spcPts val="0"/>
                        </a:spcBef>
                        <a:spcAft>
                          <a:spcPts val="0"/>
                        </a:spcAft>
                        <a:buNone/>
                      </a:pPr>
                      <a:r>
                        <a:rPr lang="en-US" sz="1600" b="1" u="none" strike="noStrike" cap="none">
                          <a:latin typeface="Times New Roman"/>
                          <a:ea typeface="Times New Roman"/>
                          <a:cs typeface="Times New Roman"/>
                          <a:sym typeface="Times New Roman"/>
                        </a:rPr>
                        <a:t>TITLE</a:t>
                      </a:r>
                      <a:endParaRPr/>
                    </a:p>
                  </a:txBody>
                  <a:tcPr marL="91450" marR="91450" marT="45725" marB="45725"/>
                </a:tc>
                <a:tc>
                  <a:txBody>
                    <a:bodyPr/>
                    <a:lstStyle/>
                    <a:p>
                      <a:pPr marL="0" marR="0" lvl="0" indent="0" algn="ctr" rtl="0">
                        <a:spcBef>
                          <a:spcPts val="0"/>
                        </a:spcBef>
                        <a:spcAft>
                          <a:spcPts val="0"/>
                        </a:spcAft>
                        <a:buNone/>
                      </a:pPr>
                      <a:r>
                        <a:rPr lang="en-US" sz="1600" b="1" u="none" strike="noStrike" cap="none">
                          <a:latin typeface="Times New Roman"/>
                          <a:ea typeface="Times New Roman"/>
                          <a:cs typeface="Times New Roman"/>
                          <a:sym typeface="Times New Roman"/>
                        </a:rPr>
                        <a:t>AUTHOR</a:t>
                      </a:r>
                      <a:endParaRPr/>
                    </a:p>
                  </a:txBody>
                  <a:tcPr marL="91450" marR="91450" marT="45725" marB="45725"/>
                </a:tc>
                <a:tc>
                  <a:txBody>
                    <a:bodyPr/>
                    <a:lstStyle/>
                    <a:p>
                      <a:pPr marL="0" marR="0" lvl="0" indent="0" algn="ctr" rtl="0">
                        <a:spcBef>
                          <a:spcPts val="0"/>
                        </a:spcBef>
                        <a:spcAft>
                          <a:spcPts val="0"/>
                        </a:spcAft>
                        <a:buNone/>
                      </a:pPr>
                      <a:r>
                        <a:rPr lang="en-US" sz="1600" b="1" u="none" strike="noStrike" cap="none">
                          <a:latin typeface="Times New Roman"/>
                          <a:ea typeface="Times New Roman"/>
                          <a:cs typeface="Times New Roman"/>
                          <a:sym typeface="Times New Roman"/>
                        </a:rPr>
                        <a:t>YEAR OF PUBLICATION</a:t>
                      </a:r>
                      <a:endParaRPr/>
                    </a:p>
                  </a:txBody>
                  <a:tcPr marL="91450" marR="91450" marT="45725" marB="45725"/>
                </a:tc>
                <a:tc>
                  <a:txBody>
                    <a:bodyPr/>
                    <a:lstStyle/>
                    <a:p>
                      <a:pPr marL="0" marR="0" lvl="0" indent="0" algn="ctr" rtl="0">
                        <a:spcBef>
                          <a:spcPts val="0"/>
                        </a:spcBef>
                        <a:spcAft>
                          <a:spcPts val="0"/>
                        </a:spcAft>
                        <a:buNone/>
                      </a:pPr>
                      <a:r>
                        <a:rPr lang="en-US" sz="1600" b="1" u="none" strike="noStrike" cap="none">
                          <a:latin typeface="Times New Roman"/>
                          <a:ea typeface="Times New Roman"/>
                          <a:cs typeface="Times New Roman"/>
                          <a:sym typeface="Times New Roman"/>
                        </a:rPr>
                        <a:t>LIMITATIONS</a:t>
                      </a:r>
                      <a:endParaRPr/>
                    </a:p>
                  </a:txBody>
                  <a:tcPr marL="91450" marR="91450" marT="45725" marB="45725"/>
                </a:tc>
                <a:extLst>
                  <a:ext uri="{0D108BD9-81ED-4DB2-BD59-A6C34878D82A}">
                    <a16:rowId xmlns:a16="http://schemas.microsoft.com/office/drawing/2014/main" val="10000"/>
                  </a:ext>
                </a:extLst>
              </a:tr>
              <a:tr h="2293050">
                <a:tc>
                  <a:txBody>
                    <a:bodyPr/>
                    <a:lstStyle/>
                    <a:p>
                      <a:pPr marL="0" marR="0" lvl="0" indent="0" algn="ctr" rtl="0">
                        <a:lnSpc>
                          <a:spcPct val="150000"/>
                        </a:lnSpc>
                        <a:spcBef>
                          <a:spcPts val="0"/>
                        </a:spcBef>
                        <a:spcAft>
                          <a:spcPts val="0"/>
                        </a:spcAft>
                        <a:buNone/>
                      </a:pPr>
                      <a:r>
                        <a:rPr lang="en-US" sz="16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l" rtl="0">
                        <a:lnSpc>
                          <a:spcPct val="100000"/>
                        </a:lnSpc>
                        <a:spcBef>
                          <a:spcPts val="0"/>
                        </a:spcBef>
                        <a:spcAft>
                          <a:spcPts val="0"/>
                        </a:spcAft>
                        <a:buNone/>
                      </a:pPr>
                      <a:r>
                        <a:rPr lang="en-US" sz="18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Cyber Threat Intelligence Model: An Evaluation of</a:t>
                      </a:r>
                      <a:endParaRPr sz="1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18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Taxonomies, Sharing Standards, and Ontologies</a:t>
                      </a:r>
                      <a:endParaRPr sz="18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r>
                        <a:rPr lang="en-US" sz="18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within Cyber Threat Intelligence</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just" rtl="0">
                        <a:lnSpc>
                          <a:spcPct val="100000"/>
                        </a:lnSpc>
                        <a:spcBef>
                          <a:spcPts val="0"/>
                        </a:spcBef>
                        <a:spcAft>
                          <a:spcPts val="0"/>
                        </a:spcAft>
                        <a:buNone/>
                      </a:pPr>
                      <a:r>
                        <a:rPr lang="en-US" sz="180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rPr>
                        <a:t>Vasileios Mavroeidis, Siri Bromander</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8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Feb 2021</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just" rtl="0">
                        <a:lnSpc>
                          <a:spcPct val="100000"/>
                        </a:lnSpc>
                        <a:spcBef>
                          <a:spcPts val="0"/>
                        </a:spcBef>
                        <a:spcAft>
                          <a:spcPts val="0"/>
                        </a:spcAft>
                        <a:buNone/>
                      </a:pPr>
                      <a:r>
                        <a:rPr lang="en-US" sz="1800" b="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Hurdles to achieve include a lack of dedicated ontological cyber threat intelligence efforts that can account for the strategic, operational, and tactical levels; ambiguity in defined concepts that prevents ontology integration and adoption</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1"/>
                  </a:ext>
                </a:extLst>
              </a:tr>
              <a:tr h="1971450">
                <a:tc>
                  <a:txBody>
                    <a:bodyPr/>
                    <a:lstStyle/>
                    <a:p>
                      <a:pPr marL="0" marR="0" lvl="0" indent="0" algn="ctr" rtl="0">
                        <a:lnSpc>
                          <a:spcPct val="150000"/>
                        </a:lnSpc>
                        <a:spcBef>
                          <a:spcPts val="0"/>
                        </a:spcBef>
                        <a:spcAft>
                          <a:spcPts val="0"/>
                        </a:spcAft>
                        <a:buNone/>
                      </a:pPr>
                      <a:r>
                        <a:rPr lang="en-US" sz="1600" u="none" strike="noStrike" cap="none">
                          <a:latin typeface="Times New Roman"/>
                          <a:ea typeface="Times New Roman"/>
                          <a:cs typeface="Times New Roman"/>
                          <a:sym typeface="Times New Roman"/>
                        </a:rPr>
                        <a:t>2</a:t>
                      </a:r>
                      <a:endParaRPr/>
                    </a:p>
                  </a:txBody>
                  <a:tcPr marL="91450" marR="91450" marT="45725" marB="45725"/>
                </a:tc>
                <a:tc>
                  <a:txBody>
                    <a:bodyPr/>
                    <a:lstStyle/>
                    <a:p>
                      <a:pPr marL="0" marR="0" lvl="0" indent="0" algn="just" rtl="0">
                        <a:lnSpc>
                          <a:spcPct val="100000"/>
                        </a:lnSpc>
                        <a:spcBef>
                          <a:spcPts val="0"/>
                        </a:spcBef>
                        <a:spcAft>
                          <a:spcPts val="0"/>
                        </a:spcAft>
                        <a:buNone/>
                      </a:pPr>
                      <a:r>
                        <a:rPr lang="en-US" sz="1800" u="none" strike="noStrike" cap="none" dirty="0">
                          <a:latin typeface="Times New Roman"/>
                          <a:ea typeface="Times New Roman"/>
                          <a:cs typeface="Times New Roman"/>
                          <a:sym typeface="Times New Roman"/>
                        </a:rPr>
                        <a:t>Detecting Vulnerabilities in Critical Infrastructures by Classifying Exposed Industrial Control Systems Using Deep Learning</a:t>
                      </a:r>
                      <a:endParaRPr sz="1600" dirty="0"/>
                    </a:p>
                  </a:txBody>
                  <a:tcPr marL="68575" marR="68575" marT="0" marB="0"/>
                </a:tc>
                <a:tc>
                  <a:txBody>
                    <a:bodyPr/>
                    <a:lstStyle/>
                    <a:p>
                      <a:pPr marL="0" marR="0" lvl="0" indent="0" algn="just" rtl="0">
                        <a:lnSpc>
                          <a:spcPct val="100000"/>
                        </a:lnSpc>
                        <a:spcBef>
                          <a:spcPts val="0"/>
                        </a:spcBef>
                        <a:spcAft>
                          <a:spcPts val="0"/>
                        </a:spcAft>
                        <a:buNone/>
                      </a:pPr>
                      <a:r>
                        <a:rPr lang="en-US" sz="1800" u="none" strike="noStrike" cap="none">
                          <a:latin typeface="Times New Roman" panose="02020603050405020304" pitchFamily="18" charset="0"/>
                          <a:ea typeface="Times New Roman"/>
                          <a:cs typeface="Times New Roman" panose="02020603050405020304" pitchFamily="18" charset="0"/>
                          <a:sym typeface="Times New Roman"/>
                        </a:rPr>
                        <a:t>Pablo Blanco-Medina , Eduardo Fidalgo , Enrique Alegre , Roberto A. Vasco-Carofilis ,</a:t>
                      </a:r>
                      <a:endParaRPr sz="180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r>
                        <a:rPr lang="en-US" sz="1800" u="none" strike="noStrike" cap="none">
                          <a:latin typeface="Times New Roman" panose="02020603050405020304" pitchFamily="18" charset="0"/>
                          <a:ea typeface="Times New Roman"/>
                          <a:cs typeface="Times New Roman" panose="02020603050405020304" pitchFamily="18" charset="0"/>
                          <a:sym typeface="Times New Roman"/>
                        </a:rPr>
                        <a:t>Francisco Jañez-Martino and Victor Fidalgo Villar</a:t>
                      </a:r>
                      <a:endParaRPr sz="1800">
                        <a:latin typeface="Times New Roman" panose="02020603050405020304" pitchFamily="18" charset="0"/>
                        <a:cs typeface="Times New Roman" panose="02020603050405020304" pitchFamily="18" charset="0"/>
                      </a:endParaRPr>
                    </a:p>
                  </a:txBody>
                  <a:tcPr marL="68575" marR="68575" marT="0" marB="0"/>
                </a:tc>
                <a:tc>
                  <a:txBody>
                    <a:bodyPr/>
                    <a:lstStyle/>
                    <a:p>
                      <a:pPr marL="0" marR="0" lvl="0" indent="0" algn="ctr" rtl="0">
                        <a:lnSpc>
                          <a:spcPct val="100000"/>
                        </a:lnSpc>
                        <a:spcBef>
                          <a:spcPts val="0"/>
                        </a:spcBef>
                        <a:spcAft>
                          <a:spcPts val="0"/>
                        </a:spcAft>
                        <a:buNone/>
                      </a:pPr>
                      <a:r>
                        <a:rPr lang="en-US" sz="1800" u="none" strike="noStrike" cap="none" dirty="0">
                          <a:latin typeface="Times New Roman" panose="02020603050405020304" pitchFamily="18" charset="0"/>
                          <a:ea typeface="Times New Roman"/>
                          <a:cs typeface="Times New Roman" panose="02020603050405020304" pitchFamily="18" charset="0"/>
                          <a:sym typeface="Times New Roman"/>
                        </a:rPr>
                        <a:t>2018</a:t>
                      </a: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lnSpc>
                          <a:spcPct val="100000"/>
                        </a:lnSpc>
                        <a:spcBef>
                          <a:spcPts val="0"/>
                        </a:spcBef>
                        <a:spcAft>
                          <a:spcPts val="0"/>
                        </a:spcAft>
                        <a:buNone/>
                      </a:pPr>
                      <a:r>
                        <a:rPr lang="en-US" sz="18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Further improving the proposed solution, increasing our training images, and adding new layers on top of the given architectures based on VGG16 results.</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7"/>
          <p:cNvSpPr txBox="1">
            <a:spLocks noGrp="1"/>
          </p:cNvSpPr>
          <p:nvPr>
            <p:ph type="title"/>
          </p:nvPr>
        </p:nvSpPr>
        <p:spPr>
          <a:xfrm>
            <a:off x="492369" y="605896"/>
            <a:ext cx="3642309" cy="56462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sz="4400">
                <a:solidFill>
                  <a:srgbClr val="FFFFFF"/>
                </a:solidFill>
              </a:rPr>
              <a:t>Contents</a:t>
            </a:r>
            <a:endParaRPr/>
          </a:p>
        </p:txBody>
      </p:sp>
      <p:sp>
        <p:nvSpPr>
          <p:cNvPr id="153" name="Google Shape;153;p7"/>
          <p:cNvSpPr txBox="1"/>
          <p:nvPr/>
        </p:nvSpPr>
        <p:spPr>
          <a:xfrm>
            <a:off x="633968" y="395811"/>
            <a:ext cx="1062802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dk1"/>
                </a:solidFill>
                <a:latin typeface="Times New Roman"/>
                <a:ea typeface="Times New Roman"/>
                <a:cs typeface="Times New Roman"/>
                <a:sym typeface="Times New Roman"/>
              </a:rPr>
              <a:t>Literature Survey</a:t>
            </a:r>
            <a:endParaRPr b="1" dirty="0"/>
          </a:p>
        </p:txBody>
      </p:sp>
      <p:graphicFrame>
        <p:nvGraphicFramePr>
          <p:cNvPr id="154" name="Google Shape;154;p7"/>
          <p:cNvGraphicFramePr/>
          <p:nvPr>
            <p:extLst>
              <p:ext uri="{D42A27DB-BD31-4B8C-83A1-F6EECF244321}">
                <p14:modId xmlns:p14="http://schemas.microsoft.com/office/powerpoint/2010/main" val="4080004062"/>
              </p:ext>
            </p:extLst>
          </p:nvPr>
        </p:nvGraphicFramePr>
        <p:xfrm>
          <a:off x="262200" y="1266304"/>
          <a:ext cx="11661900" cy="5398445"/>
        </p:xfrm>
        <a:graphic>
          <a:graphicData uri="http://schemas.openxmlformats.org/drawingml/2006/table">
            <a:tbl>
              <a:tblPr firstRow="1" bandRow="1">
                <a:noFill/>
                <a:tableStyleId>{E3335564-0A44-4B5D-A15C-D0663D136527}</a:tableStyleId>
              </a:tblPr>
              <a:tblGrid>
                <a:gridCol w="779750">
                  <a:extLst>
                    <a:ext uri="{9D8B030D-6E8A-4147-A177-3AD203B41FA5}">
                      <a16:colId xmlns:a16="http://schemas.microsoft.com/office/drawing/2014/main" val="20000"/>
                    </a:ext>
                  </a:extLst>
                </a:gridCol>
                <a:gridCol w="2671900">
                  <a:extLst>
                    <a:ext uri="{9D8B030D-6E8A-4147-A177-3AD203B41FA5}">
                      <a16:colId xmlns:a16="http://schemas.microsoft.com/office/drawing/2014/main" val="20001"/>
                    </a:ext>
                  </a:extLst>
                </a:gridCol>
                <a:gridCol w="2697350">
                  <a:extLst>
                    <a:ext uri="{9D8B030D-6E8A-4147-A177-3AD203B41FA5}">
                      <a16:colId xmlns:a16="http://schemas.microsoft.com/office/drawing/2014/main" val="20002"/>
                    </a:ext>
                  </a:extLst>
                </a:gridCol>
                <a:gridCol w="1663650">
                  <a:extLst>
                    <a:ext uri="{9D8B030D-6E8A-4147-A177-3AD203B41FA5}">
                      <a16:colId xmlns:a16="http://schemas.microsoft.com/office/drawing/2014/main" val="20003"/>
                    </a:ext>
                  </a:extLst>
                </a:gridCol>
                <a:gridCol w="3849250">
                  <a:extLst>
                    <a:ext uri="{9D8B030D-6E8A-4147-A177-3AD203B41FA5}">
                      <a16:colId xmlns:a16="http://schemas.microsoft.com/office/drawing/2014/main" val="20004"/>
                    </a:ext>
                  </a:extLst>
                </a:gridCol>
              </a:tblGrid>
              <a:tr h="700599">
                <a:tc>
                  <a:txBody>
                    <a:bodyPr/>
                    <a:lstStyle/>
                    <a:p>
                      <a:pPr marL="0" marR="0" lvl="0" indent="0" algn="ctr" rtl="0">
                        <a:spcBef>
                          <a:spcPts val="0"/>
                        </a:spcBef>
                        <a:spcAft>
                          <a:spcPts val="0"/>
                        </a:spcAft>
                        <a:buNone/>
                      </a:pPr>
                      <a:r>
                        <a:rPr lang="en-US" sz="1600" b="1" u="none" strike="noStrike" cap="none">
                          <a:latin typeface="Times New Roman"/>
                          <a:ea typeface="Times New Roman"/>
                          <a:cs typeface="Times New Roman"/>
                          <a:sym typeface="Times New Roman"/>
                        </a:rPr>
                        <a:t>Sl. No</a:t>
                      </a:r>
                      <a:endParaRPr/>
                    </a:p>
                  </a:txBody>
                  <a:tcPr marL="91450" marR="91450" marT="45725" marB="45725"/>
                </a:tc>
                <a:tc>
                  <a:txBody>
                    <a:bodyPr/>
                    <a:lstStyle/>
                    <a:p>
                      <a:pPr marL="0" marR="0" lvl="0" indent="0" algn="ctr" rtl="0">
                        <a:spcBef>
                          <a:spcPts val="0"/>
                        </a:spcBef>
                        <a:spcAft>
                          <a:spcPts val="0"/>
                        </a:spcAft>
                        <a:buNone/>
                      </a:pPr>
                      <a:r>
                        <a:rPr lang="en-US" sz="1600" b="1" u="none" strike="noStrike" cap="none">
                          <a:latin typeface="Times New Roman"/>
                          <a:ea typeface="Times New Roman"/>
                          <a:cs typeface="Times New Roman"/>
                          <a:sym typeface="Times New Roman"/>
                        </a:rPr>
                        <a:t>TITLE</a:t>
                      </a:r>
                      <a:endParaRPr/>
                    </a:p>
                  </a:txBody>
                  <a:tcPr marL="91450" marR="91450" marT="45725" marB="45725"/>
                </a:tc>
                <a:tc>
                  <a:txBody>
                    <a:bodyPr/>
                    <a:lstStyle/>
                    <a:p>
                      <a:pPr marL="0" marR="0" lvl="0" indent="0" algn="ctr" rtl="0">
                        <a:spcBef>
                          <a:spcPts val="0"/>
                        </a:spcBef>
                        <a:spcAft>
                          <a:spcPts val="0"/>
                        </a:spcAft>
                        <a:buNone/>
                      </a:pPr>
                      <a:r>
                        <a:rPr lang="en-US" sz="1600" b="1" u="none" strike="noStrike" cap="none">
                          <a:latin typeface="Times New Roman"/>
                          <a:ea typeface="Times New Roman"/>
                          <a:cs typeface="Times New Roman"/>
                          <a:sym typeface="Times New Roman"/>
                        </a:rPr>
                        <a:t>AUTHOR</a:t>
                      </a:r>
                      <a:endParaRPr/>
                    </a:p>
                  </a:txBody>
                  <a:tcPr marL="91450" marR="91450" marT="45725" marB="45725"/>
                </a:tc>
                <a:tc>
                  <a:txBody>
                    <a:bodyPr/>
                    <a:lstStyle/>
                    <a:p>
                      <a:pPr marL="0" marR="0" lvl="0" indent="0" algn="ctr" rtl="0">
                        <a:spcBef>
                          <a:spcPts val="0"/>
                        </a:spcBef>
                        <a:spcAft>
                          <a:spcPts val="0"/>
                        </a:spcAft>
                        <a:buNone/>
                      </a:pPr>
                      <a:r>
                        <a:rPr lang="en-US" sz="1600" b="1" u="none" strike="noStrike" cap="none">
                          <a:latin typeface="Times New Roman"/>
                          <a:ea typeface="Times New Roman"/>
                          <a:cs typeface="Times New Roman"/>
                          <a:sym typeface="Times New Roman"/>
                        </a:rPr>
                        <a:t>YEAR OF PUBLICATION</a:t>
                      </a:r>
                      <a:endParaRPr/>
                    </a:p>
                  </a:txBody>
                  <a:tcPr marL="91450" marR="91450" marT="45725" marB="45725"/>
                </a:tc>
                <a:tc>
                  <a:txBody>
                    <a:bodyPr/>
                    <a:lstStyle/>
                    <a:p>
                      <a:pPr marL="0" marR="0" lvl="0" indent="0" algn="ctr" rtl="0">
                        <a:spcBef>
                          <a:spcPts val="0"/>
                        </a:spcBef>
                        <a:spcAft>
                          <a:spcPts val="0"/>
                        </a:spcAft>
                        <a:buNone/>
                      </a:pPr>
                      <a:r>
                        <a:rPr lang="en-US" sz="1600" b="1" u="none" strike="noStrike" cap="none">
                          <a:latin typeface="Times New Roman"/>
                          <a:ea typeface="Times New Roman"/>
                          <a:cs typeface="Times New Roman"/>
                          <a:sym typeface="Times New Roman"/>
                        </a:rPr>
                        <a:t>LIMITATIONS</a:t>
                      </a:r>
                      <a:endParaRPr/>
                    </a:p>
                  </a:txBody>
                  <a:tcPr marL="91450" marR="91450" marT="45725" marB="45725"/>
                </a:tc>
                <a:extLst>
                  <a:ext uri="{0D108BD9-81ED-4DB2-BD59-A6C34878D82A}">
                    <a16:rowId xmlns:a16="http://schemas.microsoft.com/office/drawing/2014/main" val="10000"/>
                  </a:ext>
                </a:extLst>
              </a:tr>
              <a:tr h="2502450">
                <a:tc>
                  <a:txBody>
                    <a:bodyPr/>
                    <a:lstStyle/>
                    <a:p>
                      <a:pPr marL="0" marR="0" lvl="0" indent="0" algn="ctr" rtl="0">
                        <a:lnSpc>
                          <a:spcPct val="150000"/>
                        </a:lnSpc>
                        <a:spcBef>
                          <a:spcPts val="0"/>
                        </a:spcBef>
                        <a:spcAft>
                          <a:spcPts val="0"/>
                        </a:spcAft>
                        <a:buNone/>
                      </a:pPr>
                      <a:r>
                        <a:rPr lang="en-US" sz="1600" u="none" strike="noStrike" cap="none">
                          <a:latin typeface="Times New Roman"/>
                          <a:ea typeface="Times New Roman"/>
                          <a:cs typeface="Times New Roman"/>
                          <a:sym typeface="Times New Roman"/>
                        </a:rPr>
                        <a:t>3</a:t>
                      </a:r>
                      <a:endParaRPr/>
                    </a:p>
                  </a:txBody>
                  <a:tcPr marL="91450" marR="91450" marT="45725" marB="45725"/>
                </a:tc>
                <a:tc>
                  <a:txBody>
                    <a:bodyPr/>
                    <a:lstStyle/>
                    <a:p>
                      <a:pPr marL="0" marR="0" lvl="0" indent="0" algn="just" rtl="0">
                        <a:lnSpc>
                          <a:spcPct val="100000"/>
                        </a:lnSpc>
                        <a:spcBef>
                          <a:spcPts val="0"/>
                        </a:spcBef>
                        <a:spcAft>
                          <a:spcPts val="0"/>
                        </a:spcAft>
                        <a:buNone/>
                      </a:pPr>
                      <a:r>
                        <a:rPr lang="en-US" sz="18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 Cloud Computing Based Network Monitoring and Threat Detection System for Critical Infrastructures</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just" rtl="0">
                        <a:lnSpc>
                          <a:spcPct val="100000"/>
                        </a:lnSpc>
                        <a:spcBef>
                          <a:spcPts val="0"/>
                        </a:spcBef>
                        <a:spcAft>
                          <a:spcPts val="0"/>
                        </a:spcAft>
                        <a:buNone/>
                      </a:pPr>
                      <a:r>
                        <a:rPr lang="en-US" sz="180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ZhijiangChen, GuobinXu, VivekMahalingam, LinqiangGe, JamesNguyen, WeiYu∗, ChaoLu</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8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2 November 2015</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just" rtl="0">
                        <a:lnSpc>
                          <a:spcPct val="100000"/>
                        </a:lnSpc>
                        <a:spcBef>
                          <a:spcPts val="0"/>
                        </a:spcBef>
                        <a:spcAft>
                          <a:spcPts val="0"/>
                        </a:spcAft>
                        <a:buNone/>
                      </a:pPr>
                      <a: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The researchers did not put the computational cost into consideration in the choice of which machine learning technique to use for spam mail filtering. Their main focus is performance in terms of classification accuracy.</a:t>
                      </a:r>
                      <a:endParaRPr sz="1800" u="none" strike="noStrike" cap="none">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1"/>
                  </a:ext>
                </a:extLst>
              </a:tr>
              <a:tr h="2195396">
                <a:tc>
                  <a:txBody>
                    <a:bodyPr/>
                    <a:lstStyle/>
                    <a:p>
                      <a:pPr marL="0" marR="0" lvl="0" indent="0" algn="ctr" rtl="0">
                        <a:lnSpc>
                          <a:spcPct val="150000"/>
                        </a:lnSpc>
                        <a:spcBef>
                          <a:spcPts val="0"/>
                        </a:spcBef>
                        <a:spcAft>
                          <a:spcPts val="0"/>
                        </a:spcAft>
                        <a:buNone/>
                      </a:pPr>
                      <a:r>
                        <a:rPr lang="en-US" sz="1600" u="none" strike="noStrike" cap="none">
                          <a:latin typeface="Times New Roman"/>
                          <a:ea typeface="Times New Roman"/>
                          <a:cs typeface="Times New Roman"/>
                          <a:sym typeface="Times New Roman"/>
                        </a:rPr>
                        <a:t>4</a:t>
                      </a:r>
                      <a:endParaRPr/>
                    </a:p>
                  </a:txBody>
                  <a:tcPr marL="91450" marR="91450" marT="45725" marB="45725"/>
                </a:tc>
                <a:tc>
                  <a:txBody>
                    <a:bodyPr/>
                    <a:lstStyle/>
                    <a:p>
                      <a:pPr marL="0" marR="0" lvl="0" indent="0" algn="just" rtl="0">
                        <a:lnSpc>
                          <a:spcPct val="100000"/>
                        </a:lnSpc>
                        <a:spcBef>
                          <a:spcPts val="0"/>
                        </a:spcBef>
                        <a:spcAft>
                          <a:spcPts val="0"/>
                        </a:spcAft>
                        <a:buNone/>
                      </a:pPr>
                      <a:r>
                        <a:rPr lang="en-US" sz="1800" u="none" strike="noStrike" cap="none" dirty="0">
                          <a:solidFill>
                            <a:srgbClr val="131413"/>
                          </a:solidFill>
                          <a:latin typeface="Times New Roman" panose="02020603050405020304" pitchFamily="18" charset="0"/>
                          <a:ea typeface="Times New Roman"/>
                          <a:cs typeface="Times New Roman" panose="02020603050405020304" pitchFamily="18" charset="0"/>
                          <a:sym typeface="Times New Roman"/>
                        </a:rPr>
                        <a:t>Analysis of adversary activities using cloud-based web services to</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00000"/>
                        </a:lnSpc>
                        <a:spcBef>
                          <a:spcPts val="0"/>
                        </a:spcBef>
                        <a:spcAft>
                          <a:spcPts val="0"/>
                        </a:spcAft>
                        <a:buNone/>
                      </a:pPr>
                      <a:r>
                        <a:rPr lang="en-US" sz="1800" u="none" strike="noStrike" cap="none" dirty="0">
                          <a:solidFill>
                            <a:srgbClr val="131413"/>
                          </a:solidFill>
                          <a:latin typeface="Times New Roman" panose="02020603050405020304" pitchFamily="18" charset="0"/>
                          <a:ea typeface="Times New Roman"/>
                          <a:cs typeface="Times New Roman" panose="02020603050405020304" pitchFamily="18" charset="0"/>
                          <a:sym typeface="Times New Roman"/>
                        </a:rPr>
                        <a:t>enhance cyber threat intelligence</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just" rtl="0">
                        <a:lnSpc>
                          <a:spcPct val="100000"/>
                        </a:lnSpc>
                        <a:spcBef>
                          <a:spcPts val="0"/>
                        </a:spcBef>
                        <a:spcAft>
                          <a:spcPts val="0"/>
                        </a:spcAft>
                        <a:buNone/>
                      </a:pPr>
                      <a:r>
                        <a:rPr lang="en-US" sz="1800" u="none" strike="noStrike" cap="none" dirty="0">
                          <a:solidFill>
                            <a:srgbClr val="131413"/>
                          </a:solidFill>
                          <a:latin typeface="Times New Roman" panose="02020603050405020304" pitchFamily="18" charset="0"/>
                          <a:ea typeface="Times New Roman"/>
                          <a:cs typeface="Times New Roman" panose="02020603050405020304" pitchFamily="18" charset="0"/>
                          <a:sym typeface="Times New Roman"/>
                        </a:rPr>
                        <a:t>Hamad Al-Mohannadi1 · Irfan Awan1 · </a:t>
                      </a:r>
                      <a:r>
                        <a:rPr lang="en-US" sz="1800" u="none" strike="noStrike" cap="none" dirty="0" err="1">
                          <a:solidFill>
                            <a:srgbClr val="131413"/>
                          </a:solidFill>
                          <a:latin typeface="Times New Roman" panose="02020603050405020304" pitchFamily="18" charset="0"/>
                          <a:ea typeface="Times New Roman"/>
                          <a:cs typeface="Times New Roman" panose="02020603050405020304" pitchFamily="18" charset="0"/>
                          <a:sym typeface="Times New Roman"/>
                        </a:rPr>
                        <a:t>Jassim</a:t>
                      </a:r>
                      <a:r>
                        <a:rPr lang="en-US" sz="1800" u="none" strike="noStrike" cap="none" dirty="0">
                          <a:solidFill>
                            <a:srgbClr val="131413"/>
                          </a:solidFill>
                          <a:latin typeface="Times New Roman" panose="02020603050405020304" pitchFamily="18" charset="0"/>
                          <a:ea typeface="Times New Roman"/>
                          <a:cs typeface="Times New Roman" panose="02020603050405020304" pitchFamily="18" charset="0"/>
                          <a:sym typeface="Times New Roman"/>
                        </a:rPr>
                        <a:t> Al </a:t>
                      </a:r>
                      <a:r>
                        <a:rPr lang="en-US" sz="1800" u="none" strike="noStrike" cap="none" dirty="0" err="1">
                          <a:solidFill>
                            <a:srgbClr val="131413"/>
                          </a:solidFill>
                          <a:latin typeface="Times New Roman" panose="02020603050405020304" pitchFamily="18" charset="0"/>
                          <a:ea typeface="Times New Roman"/>
                          <a:cs typeface="Times New Roman" panose="02020603050405020304" pitchFamily="18" charset="0"/>
                          <a:sym typeface="Times New Roman"/>
                        </a:rPr>
                        <a:t>Hamar</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8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2020 </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just" rtl="0">
                        <a:lnSpc>
                          <a:spcPct val="100000"/>
                        </a:lnSpc>
                        <a:spcBef>
                          <a:spcPts val="0"/>
                        </a:spcBef>
                        <a:spcAft>
                          <a:spcPts val="0"/>
                        </a:spcAft>
                        <a:buNone/>
                      </a:pPr>
                      <a:r>
                        <a:rPr lang="en-US"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Attacker tried to get access to root</a:t>
                      </a:r>
                      <a:endParaRPr sz="18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r>
                        <a:rPr lang="en-US"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but failed. In a UNIX-based system, getting access to the root gives attackers full control to the system. Since the authentication was not confirmed, the attacker could not</a:t>
                      </a:r>
                      <a:endParaRPr sz="1800"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r>
                        <a:rPr lang="en-US"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get the access.</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6B46E-999F-4A84-F2F3-7619BFF42E54}"/>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Cont..</a:t>
            </a:r>
          </a:p>
        </p:txBody>
      </p:sp>
      <p:sp>
        <p:nvSpPr>
          <p:cNvPr id="3" name="Text Placeholder 2">
            <a:extLst>
              <a:ext uri="{FF2B5EF4-FFF2-40B4-BE49-F238E27FC236}">
                <a16:creationId xmlns:a16="http://schemas.microsoft.com/office/drawing/2014/main" id="{82E4408A-C3CE-8750-EDFE-DC73FC15DF68}"/>
              </a:ext>
            </a:extLst>
          </p:cNvPr>
          <p:cNvSpPr>
            <a:spLocks noGrp="1"/>
          </p:cNvSpPr>
          <p:nvPr>
            <p:ph type="body" idx="1"/>
          </p:nvPr>
        </p:nvSpPr>
        <p:spPr>
          <a:xfrm>
            <a:off x="838200" y="1690688"/>
            <a:ext cx="10515600" cy="4351338"/>
          </a:xfrm>
        </p:spPr>
        <p:txBody>
          <a:bodyPr>
            <a:normAutofit/>
          </a:bodyPr>
          <a:lstStyle/>
          <a:p>
            <a:pPr>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Disadvantages</a:t>
            </a:r>
          </a:p>
          <a:p>
            <a:pPr lvl="1">
              <a:lnSpc>
                <a:spcPct val="15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Lack of precision in attack detection.</a:t>
            </a:r>
          </a:p>
          <a:p>
            <a:pPr lvl="1">
              <a:lnSpc>
                <a:spcPct val="15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It is difficult to control the access of network in real time.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spcAft>
                <a:spcPts val="12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Less security and privacy.</a:t>
            </a:r>
            <a:endParaRPr lang="en-US" sz="1800" dirty="0">
              <a:latin typeface="Times New Roman" panose="02020603050405020304" pitchFamily="18" charset="0"/>
              <a:cs typeface="Times New Roman" panose="02020603050405020304" pitchFamily="18" charset="0"/>
            </a:endParaRPr>
          </a:p>
          <a:p>
            <a:pPr>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Advantage of Proposed system</a:t>
            </a:r>
          </a:p>
          <a:p>
            <a:pPr lvl="1">
              <a:lnSpc>
                <a:spcPct val="15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Predicts the precision about insider and outsider attacks.</a:t>
            </a:r>
          </a:p>
          <a:p>
            <a:pPr lvl="1">
              <a:lnSpc>
                <a:spcPct val="15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Improves reliable data access control</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and can handle huge number of data.</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492369" y="605896"/>
            <a:ext cx="3642309" cy="56462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sz="4400">
                <a:solidFill>
                  <a:srgbClr val="FFFFFF"/>
                </a:solidFill>
              </a:rPr>
              <a:t>Contents</a:t>
            </a:r>
            <a:endParaRPr/>
          </a:p>
        </p:txBody>
      </p:sp>
      <p:sp>
        <p:nvSpPr>
          <p:cNvPr id="160" name="Google Shape;160;p8"/>
          <p:cNvSpPr txBox="1">
            <a:spLocks noGrp="1"/>
          </p:cNvSpPr>
          <p:nvPr>
            <p:ph type="body" idx="1"/>
          </p:nvPr>
        </p:nvSpPr>
        <p:spPr>
          <a:xfrm>
            <a:off x="739515" y="1152880"/>
            <a:ext cx="10817901" cy="4936960"/>
          </a:xfrm>
          <a:prstGeom prst="rect">
            <a:avLst/>
          </a:prstGeom>
          <a:noFill/>
          <a:ln>
            <a:noFill/>
          </a:ln>
        </p:spPr>
        <p:txBody>
          <a:bodyPr spcFirstLastPara="1" wrap="square" lIns="91425" tIns="45700" rIns="91425" bIns="45700" anchor="ctr" anchorCtr="0">
            <a:normAutofit/>
          </a:bodyPr>
          <a:lstStyle/>
          <a:p>
            <a:pPr marL="228600" lvl="0" indent="-228600" algn="just" rtl="0">
              <a:lnSpc>
                <a:spcPct val="150000"/>
              </a:lnSpc>
              <a:spcBef>
                <a:spcPts val="0"/>
              </a:spcBef>
              <a:spcAft>
                <a:spcPts val="0"/>
              </a:spcAft>
              <a:buClr>
                <a:schemeClr val="dk1"/>
              </a:buClr>
              <a:buSzPts val="2000"/>
              <a:buChar char="•"/>
            </a:pPr>
            <a:r>
              <a:rPr lang="en-US" sz="2000" dirty="0">
                <a:latin typeface="Times New Roman"/>
                <a:ea typeface="Times New Roman"/>
                <a:cs typeface="Times New Roman"/>
                <a:sym typeface="Times New Roman"/>
              </a:rPr>
              <a:t>With the development of the Internet and the application of information technology, the general trend is opener. Important data and important business applications will face more serious security threats.</a:t>
            </a:r>
            <a:endParaRPr dirty="0"/>
          </a:p>
          <a:p>
            <a:pPr marL="228600" lvl="0" indent="-228600" algn="just" rtl="0">
              <a:lnSpc>
                <a:spcPct val="150000"/>
              </a:lnSpc>
              <a:spcBef>
                <a:spcPts val="1000"/>
              </a:spcBef>
              <a:spcAft>
                <a:spcPts val="0"/>
              </a:spcAft>
              <a:buClr>
                <a:schemeClr val="dk1"/>
              </a:buClr>
              <a:buSzPts val="2000"/>
              <a:buChar char="•"/>
            </a:pPr>
            <a:r>
              <a:rPr lang="en-US" sz="2000" b="0" i="0" u="none" strike="noStrike" dirty="0">
                <a:latin typeface="Times New Roman"/>
                <a:ea typeface="Times New Roman"/>
                <a:cs typeface="Times New Roman"/>
                <a:sym typeface="Times New Roman"/>
              </a:rPr>
              <a:t>The network has become the main tool or weapon equipment for some malicious organizations to do evil, and the types of network threats are more complex and changeable.</a:t>
            </a:r>
            <a:endParaRPr dirty="0"/>
          </a:p>
          <a:p>
            <a:pPr marL="228600" lvl="0" indent="-228600" algn="just" rtl="0">
              <a:lnSpc>
                <a:spcPct val="150000"/>
              </a:lnSpc>
              <a:spcBef>
                <a:spcPts val="1000"/>
              </a:spcBef>
              <a:spcAft>
                <a:spcPts val="0"/>
              </a:spcAft>
              <a:buClr>
                <a:schemeClr val="dk1"/>
              </a:buClr>
              <a:buSzPts val="2000"/>
              <a:buChar char="•"/>
            </a:pPr>
            <a:r>
              <a:rPr lang="en-US" sz="2000" dirty="0">
                <a:latin typeface="Times New Roman"/>
                <a:ea typeface="Times New Roman"/>
                <a:cs typeface="Times New Roman"/>
                <a:sym typeface="Times New Roman"/>
              </a:rPr>
              <a:t>The existing security solutions are difficult to cope with the high level, continuous, group and weaponization threats.</a:t>
            </a:r>
            <a:endParaRPr dirty="0"/>
          </a:p>
          <a:p>
            <a:pPr marL="228600" lvl="0" indent="-228600" algn="just" rtl="0">
              <a:lnSpc>
                <a:spcPct val="150000"/>
              </a:lnSpc>
              <a:spcBef>
                <a:spcPts val="1000"/>
              </a:spcBef>
              <a:spcAft>
                <a:spcPts val="0"/>
              </a:spcAft>
              <a:buClr>
                <a:schemeClr val="dk1"/>
              </a:buClr>
              <a:buSzPts val="2000"/>
              <a:buChar char="•"/>
            </a:pPr>
            <a:r>
              <a:rPr lang="en-US" sz="2000" dirty="0">
                <a:latin typeface="Times New Roman"/>
                <a:ea typeface="Times New Roman"/>
                <a:cs typeface="Times New Roman"/>
                <a:sym typeface="Times New Roman"/>
              </a:rPr>
              <a:t>However, important industries and key information infrastructure security network units mainly support apt detection and defense equipment with high application threshold and general landing effect.</a:t>
            </a:r>
            <a:endParaRPr dirty="0"/>
          </a:p>
        </p:txBody>
      </p:sp>
      <p:sp>
        <p:nvSpPr>
          <p:cNvPr id="162" name="Google Shape;162;p8"/>
          <p:cNvSpPr txBox="1"/>
          <p:nvPr/>
        </p:nvSpPr>
        <p:spPr>
          <a:xfrm>
            <a:off x="929390" y="296589"/>
            <a:ext cx="10628026"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dk1"/>
                </a:solidFill>
                <a:latin typeface="Times New Roman"/>
                <a:ea typeface="Times New Roman"/>
                <a:cs typeface="Times New Roman"/>
                <a:sym typeface="Times New Roman"/>
              </a:rPr>
              <a:t>Problem Identification</a:t>
            </a:r>
            <a:endParaRPr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92FE-7895-B79B-DF69-531999E392BD}"/>
              </a:ext>
            </a:extLst>
          </p:cNvPr>
          <p:cNvSpPr>
            <a:spLocks noGrp="1"/>
          </p:cNvSpPr>
          <p:nvPr>
            <p:ph type="title"/>
          </p:nvPr>
        </p:nvSpPr>
        <p:spPr>
          <a:xfrm>
            <a:off x="827202" y="18255"/>
            <a:ext cx="10515600" cy="1325563"/>
          </a:xfrm>
        </p:spPr>
        <p:txBody>
          <a:bodyPr/>
          <a:lstStyle/>
          <a:p>
            <a:pPr algn="ctr"/>
            <a:r>
              <a:rPr lang="en-US" b="1" dirty="0">
                <a:latin typeface="Times New Roman" panose="02020603050405020304" pitchFamily="18" charset="0"/>
                <a:cs typeface="Times New Roman" panose="02020603050405020304" pitchFamily="18" charset="0"/>
              </a:rPr>
              <a:t>Objectives</a:t>
            </a:r>
          </a:p>
        </p:txBody>
      </p:sp>
      <p:sp>
        <p:nvSpPr>
          <p:cNvPr id="3" name="Text Placeholder 2">
            <a:extLst>
              <a:ext uri="{FF2B5EF4-FFF2-40B4-BE49-F238E27FC236}">
                <a16:creationId xmlns:a16="http://schemas.microsoft.com/office/drawing/2014/main" id="{E874128A-5173-68D4-ACCF-7EF62BABDA94}"/>
              </a:ext>
            </a:extLst>
          </p:cNvPr>
          <p:cNvSpPr>
            <a:spLocks noGrp="1"/>
          </p:cNvSpPr>
          <p:nvPr>
            <p:ph type="body" idx="1"/>
          </p:nvPr>
        </p:nvSpPr>
        <p:spPr>
          <a:xfrm>
            <a:off x="631596" y="1423447"/>
            <a:ext cx="10906812" cy="4753516"/>
          </a:xfrm>
        </p:spPr>
        <p:txBody>
          <a:bodyPr/>
          <a:lstStyle/>
          <a:p>
            <a:pPr marL="342900" marR="0" lvl="0" indent="-342900" algn="just">
              <a:lnSpc>
                <a:spcPct val="150000"/>
              </a:lnSpc>
              <a:spcBef>
                <a:spcPts val="0"/>
              </a:spcBef>
              <a:spcAft>
                <a:spcPts val="6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 analyze the security given from the insider and outsider attacks. Applications employ machine learning techniques to recognize and respond to assaults. Larger data sets of security events can be analyzed to find correlations in harmful activity and help with this. When similar actions are found, ML makes it if the trained ML model can intelligently handle them.</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It is crucial to investigate and use advanced techniques for the detection and reporting of such assaults because there are more and more cyberattacks targeting crucial networked resources that cannot be detected by conventional monitoring tools. Hence the main objective is to improve the accuracy of attack detection.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877574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3649</TotalTime>
  <Words>2910</Words>
  <Application>Microsoft Office PowerPoint</Application>
  <PresentationFormat>Widescreen</PresentationFormat>
  <Paragraphs>273</Paragraphs>
  <Slides>43</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Calibri</vt:lpstr>
      <vt:lpstr>Symbol</vt:lpstr>
      <vt:lpstr>Wingdings</vt:lpstr>
      <vt:lpstr>Times New Roman</vt:lpstr>
      <vt:lpstr>Arial</vt:lpstr>
      <vt:lpstr>Quattrocento Sans</vt:lpstr>
      <vt:lpstr>Office Theme</vt:lpstr>
      <vt:lpstr>Bitmap Image</vt:lpstr>
      <vt:lpstr>BANGALORE INSTITUTE OF TECHNOLOGY​ Department of Information Science &amp; Engineering </vt:lpstr>
      <vt:lpstr>Contents</vt:lpstr>
      <vt:lpstr>Introduction</vt:lpstr>
      <vt:lpstr>PowerPoint Presentation</vt:lpstr>
      <vt:lpstr>Contents</vt:lpstr>
      <vt:lpstr>Contents</vt:lpstr>
      <vt:lpstr>Cont..</vt:lpstr>
      <vt:lpstr>Contents</vt:lpstr>
      <vt:lpstr>Objectives</vt:lpstr>
      <vt:lpstr>Proposed System</vt:lpstr>
      <vt:lpstr>Requirement Analysis</vt:lpstr>
      <vt:lpstr>Contents</vt:lpstr>
      <vt:lpstr>PowerPoint Presentation</vt:lpstr>
      <vt:lpstr>System Workflow</vt:lpstr>
      <vt:lpstr>PowerPoint Presentation</vt:lpstr>
      <vt:lpstr>Sequence Diagram</vt:lpstr>
      <vt:lpstr>Implementation </vt:lpstr>
      <vt:lpstr>Cont..</vt:lpstr>
      <vt:lpstr>Cont..</vt:lpstr>
      <vt:lpstr>Preprocessing</vt:lpstr>
      <vt:lpstr>PowerPoint Presentation</vt:lpstr>
      <vt:lpstr>Cont.. </vt:lpstr>
      <vt:lpstr>Cont.. </vt:lpstr>
      <vt:lpstr>Cont.. </vt:lpstr>
      <vt:lpstr>Cont.. </vt:lpstr>
      <vt:lpstr>Cont.. </vt:lpstr>
      <vt:lpstr>Results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Contents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INSTITUTE OF TECHNOLOGY​ Department of Information Science &amp; Engineering</dc:title>
  <dc:creator>FIXED-TERM V Shet Ankita (SX/EDA2)</dc:creator>
  <cp:lastModifiedBy>Gyanesh Verma</cp:lastModifiedBy>
  <cp:revision>73</cp:revision>
  <dcterms:created xsi:type="dcterms:W3CDTF">2021-12-16T12:10:58Z</dcterms:created>
  <dcterms:modified xsi:type="dcterms:W3CDTF">2022-10-11T15:06:35Z</dcterms:modified>
</cp:coreProperties>
</file>